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78" r:id="rId2"/>
    <p:sldId id="256" r:id="rId3"/>
    <p:sldId id="258" r:id="rId4"/>
    <p:sldId id="257" r:id="rId5"/>
    <p:sldId id="281" r:id="rId6"/>
    <p:sldId id="289" r:id="rId7"/>
    <p:sldId id="261" r:id="rId8"/>
    <p:sldId id="262" r:id="rId9"/>
    <p:sldId id="263" r:id="rId10"/>
    <p:sldId id="283" r:id="rId11"/>
    <p:sldId id="264" r:id="rId12"/>
    <p:sldId id="291" r:id="rId13"/>
    <p:sldId id="288" r:id="rId14"/>
    <p:sldId id="287" r:id="rId15"/>
    <p:sldId id="265" r:id="rId16"/>
    <p:sldId id="269" r:id="rId17"/>
    <p:sldId id="270" r:id="rId18"/>
    <p:sldId id="292" r:id="rId19"/>
    <p:sldId id="273" r:id="rId20"/>
    <p:sldId id="293" r:id="rId21"/>
    <p:sldId id="275" r:id="rId22"/>
    <p:sldId id="274" r:id="rId23"/>
    <p:sldId id="290" r:id="rId24"/>
    <p:sldId id="284" r:id="rId25"/>
    <p:sldId id="286"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02262263-8E8F-436A-AAEE-9489052C28C7}">
          <p14:sldIdLst>
            <p14:sldId id="278"/>
            <p14:sldId id="256"/>
            <p14:sldId id="258"/>
            <p14:sldId id="257"/>
            <p14:sldId id="281"/>
            <p14:sldId id="289"/>
            <p14:sldId id="261"/>
            <p14:sldId id="262"/>
            <p14:sldId id="263"/>
            <p14:sldId id="283"/>
            <p14:sldId id="264"/>
            <p14:sldId id="291"/>
            <p14:sldId id="288"/>
            <p14:sldId id="287"/>
            <p14:sldId id="265"/>
            <p14:sldId id="269"/>
            <p14:sldId id="270"/>
            <p14:sldId id="292"/>
            <p14:sldId id="273"/>
            <p14:sldId id="293"/>
            <p14:sldId id="275"/>
            <p14:sldId id="274"/>
            <p14:sldId id="290"/>
            <p14:sldId id="284"/>
            <p14:sldId id="286"/>
          </p14:sldIdLst>
        </p14:section>
        <p14:section name="Başlıksız Bölüm" id="{C41B662C-B308-4F9A-8005-DB8A52D940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576" autoAdjust="0"/>
  </p:normalViewPr>
  <p:slideViewPr>
    <p:cSldViewPr>
      <p:cViewPr varScale="1">
        <p:scale>
          <a:sx n="115" d="100"/>
          <a:sy n="115" d="100"/>
        </p:scale>
        <p:origin x="1356" y="114"/>
      </p:cViewPr>
      <p:guideLst>
        <p:guide orient="horz" pos="2160"/>
        <p:guide pos="2880"/>
      </p:guideLst>
    </p:cSldViewPr>
  </p:slideViewPr>
  <p:outlineViewPr>
    <p:cViewPr>
      <p:scale>
        <a:sx n="33" d="100"/>
        <a:sy n="33" d="100"/>
      </p:scale>
      <p:origin x="0" y="253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77682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1D8BD707-D9CF-40AE-B4C6-C98DA3205C09}" type="datetimeFigureOut">
              <a:rPr lang="en-US" smtClean="0"/>
              <a:pPr/>
              <a:t>9/18/2024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49035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709728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246010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815993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539032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32785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448723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9133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57140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787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45745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9/18/2024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86579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9/18/2024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89961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27279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D8BD707-D9CF-40AE-B4C6-C98DA3205C09}" type="datetimeFigureOut">
              <a:rPr lang="en-US" smtClean="0"/>
              <a:pPr/>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67308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D8BD707-D9CF-40AE-B4C6-C98DA3205C09}" type="datetimeFigureOut">
              <a:rPr lang="en-US" smtClean="0"/>
              <a:pPr/>
              <a:t>9/18/2024</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99831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
              <a:schemeClr val="accent5">
                <a:lumMod val="40000"/>
                <a:lumOff val="60000"/>
              </a:schemeClr>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D8BD707-D9CF-40AE-B4C6-C98DA3205C09}" type="datetimeFigureOut">
              <a:rPr lang="en-US" smtClean="0"/>
              <a:pPr/>
              <a:t>9/18/2024</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74015338"/>
      </p:ext>
    </p:extLst>
  </p:cSld>
  <p:clrMap bg1="dk1" tx1="lt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6B4C08-17FA-4E9D-B685-8520DED200E7}"/>
              </a:ext>
            </a:extLst>
          </p:cNvPr>
          <p:cNvSpPr>
            <a:spLocks noGrp="1"/>
          </p:cNvSpPr>
          <p:nvPr>
            <p:ph type="title"/>
          </p:nvPr>
        </p:nvSpPr>
        <p:spPr>
          <a:xfrm>
            <a:off x="533400" y="1752600"/>
            <a:ext cx="8001000" cy="3733800"/>
          </a:xfrm>
        </p:spPr>
        <p:txBody>
          <a:bodyPr>
            <a:normAutofit fontScale="90000"/>
          </a:bodyPr>
          <a:lstStyle/>
          <a:p>
            <a:pPr algn="ctr"/>
            <a:r>
              <a:rPr lang="tr-TR" sz="5400" b="1" i="0" dirty="0">
                <a:solidFill>
                  <a:srgbClr val="000000"/>
                </a:solidFill>
                <a:effectLst/>
                <a:latin typeface="Arial" panose="020B0604020202020204" pitchFamily="34" charset="0"/>
                <a:cs typeface="Arial" panose="020B0604020202020204" pitchFamily="34" charset="0"/>
              </a:rPr>
              <a:t/>
            </a:r>
            <a:br>
              <a:rPr lang="tr-TR" sz="5400" b="1" i="0" dirty="0">
                <a:solidFill>
                  <a:srgbClr val="000000"/>
                </a:solidFill>
                <a:effectLst/>
                <a:latin typeface="Arial" panose="020B0604020202020204" pitchFamily="34" charset="0"/>
                <a:cs typeface="Arial" panose="020B0604020202020204" pitchFamily="34" charset="0"/>
              </a:rPr>
            </a:br>
            <a:r>
              <a:rPr lang="tr-TR" sz="5400" b="1" i="0" dirty="0">
                <a:solidFill>
                  <a:srgbClr val="000000"/>
                </a:solidFill>
                <a:effectLst/>
                <a:latin typeface="Arial" panose="020B0604020202020204" pitchFamily="34" charset="0"/>
                <a:cs typeface="Arial" panose="020B0604020202020204" pitchFamily="34" charset="0"/>
              </a:rPr>
              <a:t/>
            </a:r>
            <a:br>
              <a:rPr lang="tr-TR" sz="5400" b="1" i="0" dirty="0">
                <a:solidFill>
                  <a:srgbClr val="000000"/>
                </a:solidFill>
                <a:effectLst/>
                <a:latin typeface="Arial" panose="020B0604020202020204" pitchFamily="34" charset="0"/>
                <a:cs typeface="Arial" panose="020B0604020202020204" pitchFamily="34" charset="0"/>
              </a:rPr>
            </a:br>
            <a:r>
              <a:rPr lang="tr-TR" sz="4000" b="1" i="0" dirty="0" smtClean="0">
                <a:solidFill>
                  <a:srgbClr val="000000"/>
                </a:solidFill>
                <a:effectLst/>
                <a:latin typeface="Arial" panose="020B0604020202020204" pitchFamily="34" charset="0"/>
                <a:cs typeface="Arial" panose="020B0604020202020204" pitchFamily="34" charset="0"/>
              </a:rPr>
              <a:t>2946 SAYILI KAMU </a:t>
            </a:r>
            <a:r>
              <a:rPr lang="tr-TR" sz="4000" b="1" i="0" dirty="0">
                <a:solidFill>
                  <a:srgbClr val="000000"/>
                </a:solidFill>
                <a:effectLst/>
                <a:latin typeface="Arial" panose="020B0604020202020204" pitchFamily="34" charset="0"/>
                <a:cs typeface="Arial" panose="020B0604020202020204" pitchFamily="34" charset="0"/>
              </a:rPr>
              <a:t>KONUTLARI </a:t>
            </a:r>
            <a:r>
              <a:rPr lang="tr-TR" sz="4000" b="1" i="0" dirty="0" smtClean="0">
                <a:solidFill>
                  <a:srgbClr val="000000"/>
                </a:solidFill>
                <a:effectLst/>
                <a:latin typeface="Arial" panose="020B0604020202020204" pitchFamily="34" charset="0"/>
                <a:cs typeface="Arial" panose="020B0604020202020204" pitchFamily="34" charset="0"/>
              </a:rPr>
              <a:t>YÖNETMELİĞİ</a:t>
            </a:r>
            <a:r>
              <a:rPr lang="tr-TR" sz="5400" b="1" i="0" dirty="0">
                <a:solidFill>
                  <a:srgbClr val="000000"/>
                </a:solidFill>
                <a:effectLst/>
                <a:latin typeface="Arial" panose="020B0604020202020204" pitchFamily="34" charset="0"/>
                <a:cs typeface="Arial" panose="020B0604020202020204" pitchFamily="34" charset="0"/>
              </a:rPr>
              <a:t/>
            </a:r>
            <a:br>
              <a:rPr lang="tr-TR" sz="5400" b="1" i="0" dirty="0">
                <a:solidFill>
                  <a:srgbClr val="000000"/>
                </a:solidFill>
                <a:effectLst/>
                <a:latin typeface="Arial" panose="020B0604020202020204" pitchFamily="34" charset="0"/>
                <a:cs typeface="Arial" panose="020B0604020202020204" pitchFamily="34" charset="0"/>
              </a:rPr>
            </a:br>
            <a:r>
              <a:rPr lang="tr-TR" b="1" i="0" dirty="0">
                <a:solidFill>
                  <a:srgbClr val="000000"/>
                </a:solidFill>
                <a:effectLst/>
                <a:latin typeface="Arial" panose="020B0604020202020204" pitchFamily="34" charset="0"/>
                <a:cs typeface="Arial" panose="020B0604020202020204" pitchFamily="34" charset="0"/>
              </a:rPr>
              <a:t/>
            </a:r>
            <a:br>
              <a:rPr lang="tr-TR" b="1" i="0" dirty="0">
                <a:solidFill>
                  <a:srgbClr val="000000"/>
                </a:solidFill>
                <a:effectLst/>
                <a:latin typeface="Arial" panose="020B0604020202020204" pitchFamily="34" charset="0"/>
                <a:cs typeface="Arial" panose="020B0604020202020204" pitchFamily="34" charset="0"/>
              </a:rPr>
            </a:br>
            <a:r>
              <a:rPr lang="tr-TR" b="1" i="0" dirty="0">
                <a:solidFill>
                  <a:srgbClr val="000000"/>
                </a:solidFill>
                <a:effectLst/>
                <a:latin typeface="Arial" panose="020B0604020202020204" pitchFamily="34" charset="0"/>
                <a:cs typeface="Arial" panose="020B0604020202020204" pitchFamily="34" charset="0"/>
              </a:rPr>
              <a:t/>
            </a:r>
            <a:br>
              <a:rPr lang="tr-TR" b="1" i="0" dirty="0">
                <a:solidFill>
                  <a:srgbClr val="000000"/>
                </a:solidFill>
                <a:effectLst/>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pic>
        <p:nvPicPr>
          <p:cNvPr id="4" name="Resim 3">
            <a:extLst>
              <a:ext uri="{FF2B5EF4-FFF2-40B4-BE49-F238E27FC236}">
                <a16:creationId xmlns:a16="http://schemas.microsoft.com/office/drawing/2014/main" id="{9926209C-E77D-4580-96C5-CC1332CD46F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1176655"/>
          </a:xfrm>
          <a:prstGeom prst="rect">
            <a:avLst/>
          </a:prstGeom>
          <a:noFill/>
        </p:spPr>
      </p:pic>
    </p:spTree>
    <p:extLst>
      <p:ext uri="{BB962C8B-B14F-4D97-AF65-F5344CB8AC3E}">
        <p14:creationId xmlns:p14="http://schemas.microsoft.com/office/powerpoint/2010/main" val="908666674"/>
      </p:ext>
    </p:extLst>
  </p:cSld>
  <p:clrMapOvr>
    <a:masterClrMapping/>
  </p:clrMapOvr>
  <mc:AlternateContent xmlns:mc="http://schemas.openxmlformats.org/markup-compatibility/2006" xmlns:p14="http://schemas.microsoft.com/office/powerpoint/2010/main">
    <mc:Choice Requires="p14">
      <p:transition spd="slow" p14:dur="2000" advTm="6506"/>
    </mc:Choice>
    <mc:Fallback xmlns="">
      <p:transition spd="slow" advTm="650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32A3571-75C0-4C76-B290-0BF87FCB3E16}"/>
              </a:ext>
            </a:extLst>
          </p:cNvPr>
          <p:cNvSpPr>
            <a:spLocks noGrp="1"/>
          </p:cNvSpPr>
          <p:nvPr>
            <p:ph idx="4294967295"/>
          </p:nvPr>
        </p:nvSpPr>
        <p:spPr>
          <a:xfrm>
            <a:off x="0" y="1371600"/>
            <a:ext cx="8915400" cy="5105400"/>
          </a:xfrm>
        </p:spPr>
        <p:txBody>
          <a:bodyPr>
            <a:normAutofit fontScale="40000" lnSpcReduction="20000"/>
          </a:bodyPr>
          <a:lstStyle/>
          <a:p>
            <a:pPr marL="0" indent="0" algn="ctr">
              <a:buNone/>
            </a:pPr>
            <a:r>
              <a:rPr lang="tr-TR" sz="3400" b="1" dirty="0" smtClean="0">
                <a:solidFill>
                  <a:srgbClr val="000000"/>
                </a:solidFill>
                <a:latin typeface="Times New Roman" panose="02020603050405020304" pitchFamily="18" charset="0"/>
              </a:rPr>
              <a:t>SIRA </a:t>
            </a:r>
            <a:r>
              <a:rPr lang="tr-TR" sz="3400" b="1" dirty="0">
                <a:solidFill>
                  <a:srgbClr val="000000"/>
                </a:solidFill>
                <a:latin typeface="Times New Roman" panose="02020603050405020304" pitchFamily="18" charset="0"/>
              </a:rPr>
              <a:t>TAHSİSLİ KONUTLARIN PUANLAMA </a:t>
            </a:r>
            <a:r>
              <a:rPr lang="tr-TR" sz="3400" b="1" dirty="0" smtClean="0">
                <a:solidFill>
                  <a:srgbClr val="000000"/>
                </a:solidFill>
                <a:latin typeface="Times New Roman" panose="02020603050405020304" pitchFamily="18" charset="0"/>
              </a:rPr>
              <a:t>CETVELİ </a:t>
            </a:r>
            <a:r>
              <a:rPr lang="tr-TR" sz="3600" dirty="0">
                <a:solidFill>
                  <a:srgbClr val="000000"/>
                </a:solidFill>
                <a:latin typeface="Times New Roman" panose="02020603050405020304" pitchFamily="18" charset="0"/>
              </a:rPr>
              <a:t>(4 sayılı cetvel</a:t>
            </a:r>
            <a:r>
              <a:rPr lang="tr-TR" sz="3600" dirty="0" smtClean="0">
                <a:solidFill>
                  <a:srgbClr val="000000"/>
                </a:solidFill>
                <a:latin typeface="Times New Roman" panose="02020603050405020304" pitchFamily="18" charset="0"/>
              </a:rPr>
              <a:t>)</a:t>
            </a:r>
          </a:p>
          <a:p>
            <a:pPr marL="0" indent="0" algn="ctr">
              <a:buNone/>
            </a:pPr>
            <a:endParaRPr lang="tr-TR" sz="3600" dirty="0">
              <a:solidFill>
                <a:srgbClr val="000000"/>
              </a:solidFill>
              <a:latin typeface="Times New Roman" panose="02020603050405020304" pitchFamily="18" charset="0"/>
            </a:endParaRPr>
          </a:p>
          <a:p>
            <a:r>
              <a:rPr lang="tr-TR" sz="2900" dirty="0" smtClean="0">
                <a:solidFill>
                  <a:srgbClr val="000000"/>
                </a:solidFill>
                <a:latin typeface="Times New Roman" panose="02020603050405020304" pitchFamily="18" charset="0"/>
                <a:cs typeface="Times New Roman" panose="02020603050405020304" pitchFamily="18" charset="0"/>
              </a:rPr>
              <a:t>Personelin </a:t>
            </a:r>
            <a:r>
              <a:rPr lang="tr-TR" sz="2900" dirty="0">
                <a:solidFill>
                  <a:srgbClr val="000000"/>
                </a:solidFill>
                <a:latin typeface="Times New Roman" panose="02020603050405020304" pitchFamily="18" charset="0"/>
                <a:cs typeface="Times New Roman" panose="02020603050405020304" pitchFamily="18" charset="0"/>
              </a:rPr>
              <a:t>2946 sayılı Kamu Konutları Kanunu kapsamına giren kurum ve kuruluşlarda geçen hizmet süresinin her yılı için (+ 5) puan,</a:t>
            </a:r>
            <a:endParaRPr lang="tr-TR" sz="2900" dirty="0">
              <a:latin typeface="Times New Roman" panose="02020603050405020304" pitchFamily="18" charset="0"/>
              <a:cs typeface="Times New Roman" panose="02020603050405020304" pitchFamily="18" charset="0"/>
            </a:endParaRPr>
          </a:p>
          <a:p>
            <a:r>
              <a:rPr lang="tr-TR" sz="2900" b="0" i="0" dirty="0">
                <a:solidFill>
                  <a:srgbClr val="000000"/>
                </a:solidFill>
                <a:effectLst/>
                <a:latin typeface="Times New Roman" panose="02020603050405020304" pitchFamily="18" charset="0"/>
                <a:cs typeface="Times New Roman" panose="02020603050405020304" pitchFamily="18" charset="0"/>
              </a:rPr>
              <a:t>Personelin, 2946 sayılı Kamu Konutları Kanunu kapsamında olan kurum ve kuruluşlarda, daha önce konuttan yararlandığı her yıl için (-3) puan,</a:t>
            </a:r>
            <a:endParaRPr lang="tr-TR" sz="2900" dirty="0">
              <a:latin typeface="Times New Roman" panose="02020603050405020304" pitchFamily="18" charset="0"/>
              <a:cs typeface="Times New Roman" panose="02020603050405020304" pitchFamily="18" charset="0"/>
            </a:endParaRPr>
          </a:p>
          <a:p>
            <a:r>
              <a:rPr lang="fi-FI" sz="2900" b="0" i="0" dirty="0">
                <a:solidFill>
                  <a:srgbClr val="000000"/>
                </a:solidFill>
                <a:effectLst/>
                <a:latin typeface="Times New Roman" panose="02020603050405020304" pitchFamily="18" charset="0"/>
                <a:cs typeface="Times New Roman" panose="02020603050405020304" pitchFamily="18" charset="0"/>
              </a:rPr>
              <a:t>Personelin eşi için (+ 6) puan,</a:t>
            </a:r>
            <a:endParaRPr lang="tr-TR" sz="2900" dirty="0">
              <a:latin typeface="Times New Roman" panose="02020603050405020304" pitchFamily="18" charset="0"/>
              <a:cs typeface="Times New Roman" panose="02020603050405020304" pitchFamily="18" charset="0"/>
            </a:endParaRPr>
          </a:p>
          <a:p>
            <a:r>
              <a:rPr lang="tr-TR" sz="2900" b="0" i="0" dirty="0">
                <a:solidFill>
                  <a:srgbClr val="000000"/>
                </a:solidFill>
                <a:effectLst/>
                <a:latin typeface="Times New Roman" panose="02020603050405020304" pitchFamily="18" charset="0"/>
                <a:cs typeface="Times New Roman" panose="02020603050405020304" pitchFamily="18" charset="0"/>
              </a:rPr>
              <a:t>Personelin kanunen bakmakla yükümlü olduğu çocuklarının her biri için (+ 3) puan, (yalnız iki çocuğa kadar),</a:t>
            </a:r>
            <a:endParaRPr lang="tr-TR" sz="2900" dirty="0">
              <a:latin typeface="Times New Roman" panose="02020603050405020304" pitchFamily="18" charset="0"/>
              <a:cs typeface="Times New Roman" panose="02020603050405020304" pitchFamily="18" charset="0"/>
            </a:endParaRPr>
          </a:p>
          <a:p>
            <a:r>
              <a:rPr lang="tr-TR" sz="2900" b="0" i="0" dirty="0">
                <a:solidFill>
                  <a:srgbClr val="000000"/>
                </a:solidFill>
                <a:effectLst/>
                <a:latin typeface="Times New Roman" panose="02020603050405020304" pitchFamily="18" charset="0"/>
                <a:cs typeface="Times New Roman" panose="02020603050405020304" pitchFamily="18" charset="0"/>
              </a:rPr>
              <a:t>Personelin, eşi ve çocukları dışında, kanunen bakmakla mükellef bulunduğu ve konutta birlikte oturacağı her aile ferdi için (+ 1) puan,</a:t>
            </a:r>
            <a:endParaRPr lang="tr-TR" sz="2900" dirty="0">
              <a:latin typeface="Times New Roman" panose="02020603050405020304" pitchFamily="18" charset="0"/>
              <a:cs typeface="Times New Roman" panose="02020603050405020304" pitchFamily="18" charset="0"/>
            </a:endParaRPr>
          </a:p>
          <a:p>
            <a:r>
              <a:rPr lang="tr-TR" sz="2900" b="0" i="0" dirty="0">
                <a:solidFill>
                  <a:srgbClr val="000000"/>
                </a:solidFill>
                <a:effectLst/>
                <a:latin typeface="Times New Roman" panose="02020603050405020304" pitchFamily="18" charset="0"/>
                <a:cs typeface="Times New Roman" panose="02020603050405020304" pitchFamily="18" charset="0"/>
              </a:rPr>
              <a:t>Personelin, aylık ve özlük hakları ile ilgili gelirleri hariç olmak üzere, kendisinin ve kanunen bakmakla mükellef bulunduğu ve konutta birlikte oturacağı aile fertlerinin, konut kira gelirleri dışındaki diğer tüm sürekli gelirlerinin yıllık toplamının, 15.000 gösterge rakamının memur maaş katsayısı ile çarpımı sonucu bulunacak miktarı geçmesi halinde (-1) puan,</a:t>
            </a:r>
            <a:endParaRPr lang="tr-TR" sz="2900" dirty="0">
              <a:latin typeface="Times New Roman" panose="02020603050405020304" pitchFamily="18" charset="0"/>
              <a:cs typeface="Times New Roman" panose="02020603050405020304" pitchFamily="18" charset="0"/>
            </a:endParaRPr>
          </a:p>
          <a:p>
            <a:r>
              <a:rPr lang="tr-TR" sz="2900" b="0" i="0" dirty="0">
                <a:solidFill>
                  <a:srgbClr val="000000"/>
                </a:solidFill>
                <a:effectLst/>
                <a:latin typeface="Times New Roman" panose="02020603050405020304" pitchFamily="18" charset="0"/>
                <a:cs typeface="Times New Roman" panose="02020603050405020304" pitchFamily="18" charset="0"/>
              </a:rPr>
              <a:t>Personelin, 2946 sayılı Kamu Konutları Kanunu kapsamına giren kurum ve kuruluşlarda konut tahsisi için beklediği her yıl için (+ 1) puan</a:t>
            </a:r>
            <a:endParaRPr lang="tr-TR" sz="2900" dirty="0">
              <a:latin typeface="Times New Roman" panose="02020603050405020304" pitchFamily="18" charset="0"/>
              <a:cs typeface="Times New Roman" panose="02020603050405020304" pitchFamily="18" charset="0"/>
            </a:endParaRPr>
          </a:p>
          <a:p>
            <a:r>
              <a:rPr lang="tr-TR" sz="2900" b="0" i="0" dirty="0">
                <a:solidFill>
                  <a:srgbClr val="000000"/>
                </a:solidFill>
                <a:effectLst/>
                <a:latin typeface="Times New Roman" panose="02020603050405020304" pitchFamily="18" charset="0"/>
                <a:cs typeface="Times New Roman" panose="02020603050405020304" pitchFamily="18" charset="0"/>
              </a:rPr>
              <a:t>Personelin kendisinin, eşinin, çocuğunun ve kanunen bakmakla mükellef bulunduğu ve konutta birlikte oturacağı aile fertlerinden, konutun bulunduğu il veya ilçenin belediye ve mücavir alan sınırları içinde oturmaya elverişli konutu olanların her konut için (- 15) puan,</a:t>
            </a:r>
          </a:p>
          <a:p>
            <a:r>
              <a:rPr lang="tr-TR" sz="2900" b="0" i="0" dirty="0">
                <a:solidFill>
                  <a:srgbClr val="000000"/>
                </a:solidFill>
                <a:effectLst/>
                <a:latin typeface="Times New Roman" panose="02020603050405020304" pitchFamily="18" charset="0"/>
                <a:cs typeface="Times New Roman" panose="02020603050405020304" pitchFamily="18" charset="0"/>
              </a:rPr>
              <a:t>Personelin kendisinin, eşinin, çocuğunun ve kanunen bakmakla mükellef bulunduğu ve konutta birlikte oturacağı aile fertlerinden, aynı il veya ilçede  (i) bendi kapsamı dışında kalan yerler ile başka il veya ilçelerde oturmaya elverişli konutu olanların her konut için (-10) puan</a:t>
            </a:r>
            <a:r>
              <a:rPr lang="tr-TR" sz="2900" b="0" i="0" dirty="0">
                <a:solidFill>
                  <a:srgbClr val="000000"/>
                </a:solidFill>
                <a:effectLst/>
                <a:latin typeface="Times New Roman" panose="02020603050405020304" pitchFamily="18" charset="0"/>
              </a:rPr>
              <a:t>.</a:t>
            </a:r>
            <a:endParaRPr lang="tr-TR" sz="2900" dirty="0">
              <a:latin typeface="Times New Roman" panose="02020603050405020304" pitchFamily="18" charset="0"/>
              <a:cs typeface="Times New Roman" panose="02020603050405020304" pitchFamily="18" charset="0"/>
            </a:endParaRPr>
          </a:p>
          <a:p>
            <a:r>
              <a:rPr lang="tr-TR" sz="2900" b="0" i="0" dirty="0">
                <a:solidFill>
                  <a:srgbClr val="000000"/>
                </a:solidFill>
                <a:effectLst/>
                <a:latin typeface="Times New Roman" panose="02020603050405020304" pitchFamily="18" charset="0"/>
              </a:rPr>
              <a:t>Yüzde kırk ve üzerinde engelli olduğunu yetkili sağlık kurullarından alınan rapor ile belgelendiren engelli personel ile kanunen bakmakla mükellef bulunduğu ve konutta birlikte oturacağı her bir engelli aile ferdi (eş ve çocuk dahil) için     (+ 40) puan,</a:t>
            </a:r>
          </a:p>
          <a:p>
            <a:r>
              <a:rPr lang="tr-TR" sz="2900" b="0" i="0" dirty="0">
                <a:solidFill>
                  <a:srgbClr val="000000"/>
                </a:solidFill>
                <a:effectLst/>
                <a:latin typeface="Times New Roman" panose="02020603050405020304" pitchFamily="18" charset="0"/>
              </a:rPr>
              <a:t>Gaziler ile şehit yakınlarının (eş, çocuk, anne, baba ve kardeş) her biri için (+ 40) puan,</a:t>
            </a:r>
            <a:endParaRPr lang="tr-TR" sz="2900" dirty="0"/>
          </a:p>
        </p:txBody>
      </p:sp>
      <p:pic>
        <p:nvPicPr>
          <p:cNvPr id="4" name="Resim 3">
            <a:extLst>
              <a:ext uri="{FF2B5EF4-FFF2-40B4-BE49-F238E27FC236}">
                <a16:creationId xmlns:a16="http://schemas.microsoft.com/office/drawing/2014/main" id="{A23AB262-E2CF-4B56-A905-B1448A4832A1}"/>
              </a:ext>
            </a:extLst>
          </p:cNvPr>
          <p:cNvPicPr>
            <a:picLocks noChangeAspect="1"/>
          </p:cNvPicPr>
          <p:nvPr/>
        </p:nvPicPr>
        <p:blipFill>
          <a:blip r:embed="rId2"/>
          <a:stretch>
            <a:fillRect/>
          </a:stretch>
        </p:blipFill>
        <p:spPr>
          <a:xfrm>
            <a:off x="0" y="0"/>
            <a:ext cx="9144000" cy="1176528"/>
          </a:xfrm>
          <a:prstGeom prst="rect">
            <a:avLst/>
          </a:prstGeom>
        </p:spPr>
      </p:pic>
    </p:spTree>
    <p:extLst>
      <p:ext uri="{BB962C8B-B14F-4D97-AF65-F5344CB8AC3E}">
        <p14:creationId xmlns:p14="http://schemas.microsoft.com/office/powerpoint/2010/main" val="809359630"/>
      </p:ext>
    </p:extLst>
  </p:cSld>
  <p:clrMapOvr>
    <a:masterClrMapping/>
  </p:clrMapOvr>
  <mc:AlternateContent xmlns:mc="http://schemas.openxmlformats.org/markup-compatibility/2006" xmlns:p14="http://schemas.microsoft.com/office/powerpoint/2010/main">
    <mc:Choice Requires="p14">
      <p:transition spd="slow" p14:dur="2000" advTm="27943"/>
    </mc:Choice>
    <mc:Fallback xmlns="">
      <p:transition spd="slow" advTm="27943"/>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04119"/>
            <a:ext cx="8686800" cy="1858962"/>
          </a:xfrm>
        </p:spPr>
        <p:txBody>
          <a:bodyPr>
            <a:normAutofit/>
          </a:bodyPr>
          <a:lstStyle/>
          <a:p>
            <a:r>
              <a:rPr lang="tr-TR" sz="2400" b="1" i="1" u="sng" dirty="0">
                <a:solidFill>
                  <a:schemeClr val="bg1"/>
                </a:solidFill>
                <a:latin typeface="Times New Roman" panose="02020603050405020304" pitchFamily="18" charset="0"/>
                <a:cs typeface="Times New Roman" panose="02020603050405020304" pitchFamily="18" charset="0"/>
              </a:rPr>
              <a:t>4-Hizmet Tahsisli Konutların Tahsis Şekli</a:t>
            </a:r>
            <a:r>
              <a:rPr lang="tr-TR" sz="2800" dirty="0"/>
              <a:t/>
            </a:r>
            <a:br>
              <a:rPr lang="tr-TR" sz="2800" dirty="0"/>
            </a:br>
            <a:endParaRPr lang="tr-TR" sz="2800" dirty="0"/>
          </a:p>
        </p:txBody>
      </p:sp>
      <p:sp>
        <p:nvSpPr>
          <p:cNvPr id="3" name="Content Placeholder 2"/>
          <p:cNvSpPr>
            <a:spLocks noGrp="1"/>
          </p:cNvSpPr>
          <p:nvPr>
            <p:ph idx="1"/>
          </p:nvPr>
        </p:nvSpPr>
        <p:spPr>
          <a:xfrm>
            <a:off x="457200" y="2438400"/>
            <a:ext cx="8229600" cy="3886200"/>
          </a:xfrm>
        </p:spPr>
        <p:txBody>
          <a:bodyPr>
            <a:normAutofit fontScale="85000" lnSpcReduction="10000"/>
          </a:bodyPr>
          <a:lstStyle/>
          <a:p>
            <a:pPr marL="0" indent="0" algn="just">
              <a:buNone/>
            </a:pPr>
            <a:r>
              <a:rPr lang="tr-TR" sz="2400" dirty="0" smtClean="0">
                <a:solidFill>
                  <a:schemeClr val="bg1"/>
                </a:solidFill>
                <a:latin typeface="Times New Roman" panose="02020603050405020304" pitchFamily="18" charset="0"/>
                <a:cs typeface="Times New Roman" panose="02020603050405020304" pitchFamily="18" charset="0"/>
              </a:rPr>
              <a:t>Hudut </a:t>
            </a:r>
            <a:r>
              <a:rPr lang="tr-TR" sz="2400" dirty="0">
                <a:solidFill>
                  <a:schemeClr val="bg1"/>
                </a:solidFill>
                <a:latin typeface="Times New Roman" panose="02020603050405020304" pitchFamily="18" charset="0"/>
                <a:cs typeface="Times New Roman" panose="02020603050405020304" pitchFamily="18" charset="0"/>
              </a:rPr>
              <a:t>karakolu, istasyon, haberleşme, gözlem, araştırma, inşaat mahalli gibi </a:t>
            </a:r>
            <a:r>
              <a:rPr lang="tr-TR" sz="2400" dirty="0" err="1">
                <a:solidFill>
                  <a:schemeClr val="bg1"/>
                </a:solidFill>
                <a:latin typeface="Times New Roman" panose="02020603050405020304" pitchFamily="18" charset="0"/>
                <a:cs typeface="Times New Roman" panose="02020603050405020304" pitchFamily="18" charset="0"/>
              </a:rPr>
              <a:t>meskün</a:t>
            </a:r>
            <a:r>
              <a:rPr lang="tr-TR" sz="2400" dirty="0">
                <a:solidFill>
                  <a:schemeClr val="bg1"/>
                </a:solidFill>
                <a:latin typeface="Times New Roman" panose="02020603050405020304" pitchFamily="18" charset="0"/>
                <a:cs typeface="Times New Roman" panose="02020603050405020304" pitchFamily="18" charset="0"/>
              </a:rPr>
              <a:t> yerlerden uzak, sosyal ve ekonomik zorlukları olan, ulaşım ve iskan imkanları kısıtlı yerlerde, normal çalışma saatleriyle sınırlandırılması kabil olmadan görev başında bulundurulması gerekli olan personel, </a:t>
            </a:r>
          </a:p>
          <a:p>
            <a:pPr marL="0" indent="0" algn="just">
              <a:buNone/>
            </a:pPr>
            <a:r>
              <a:rPr lang="tr-TR" sz="2400" dirty="0" smtClean="0">
                <a:solidFill>
                  <a:schemeClr val="bg1"/>
                </a:solidFill>
                <a:latin typeface="Times New Roman" panose="02020603050405020304" pitchFamily="18" charset="0"/>
                <a:cs typeface="Times New Roman" panose="02020603050405020304" pitchFamily="18" charset="0"/>
              </a:rPr>
              <a:t>İlgili </a:t>
            </a:r>
            <a:r>
              <a:rPr lang="tr-TR" sz="2400" dirty="0">
                <a:solidFill>
                  <a:schemeClr val="bg1"/>
                </a:solidFill>
                <a:latin typeface="Times New Roman" panose="02020603050405020304" pitchFamily="18" charset="0"/>
                <a:cs typeface="Times New Roman" panose="02020603050405020304" pitchFamily="18" charset="0"/>
              </a:rPr>
              <a:t>kanunlarca kendilerine zata mahsus taşıt tahsis edilen makam ve rütbe sahiplerinin makam şoförü ve koruma görevlileri,</a:t>
            </a:r>
          </a:p>
          <a:p>
            <a:pPr marL="0" indent="0" algn="just">
              <a:buNone/>
            </a:pPr>
            <a:r>
              <a:rPr lang="tr-TR" sz="2400" dirty="0" smtClean="0">
                <a:solidFill>
                  <a:schemeClr val="bg1"/>
                </a:solidFill>
                <a:latin typeface="Times New Roman" panose="02020603050405020304" pitchFamily="18" charset="0"/>
                <a:cs typeface="Times New Roman" panose="02020603050405020304" pitchFamily="18" charset="0"/>
              </a:rPr>
              <a:t>Kamu </a:t>
            </a:r>
            <a:r>
              <a:rPr lang="tr-TR" sz="2400" dirty="0">
                <a:solidFill>
                  <a:schemeClr val="bg1"/>
                </a:solidFill>
                <a:latin typeface="Times New Roman" panose="02020603050405020304" pitchFamily="18" charset="0"/>
                <a:cs typeface="Times New Roman" panose="02020603050405020304" pitchFamily="18" charset="0"/>
              </a:rPr>
              <a:t>konutlarında görevli kapıcı, kaloriferci gibi </a:t>
            </a:r>
            <a:r>
              <a:rPr lang="tr-TR" sz="2400" dirty="0" smtClean="0">
                <a:solidFill>
                  <a:schemeClr val="bg1"/>
                </a:solidFill>
                <a:latin typeface="Times New Roman" panose="02020603050405020304" pitchFamily="18" charset="0"/>
                <a:cs typeface="Times New Roman" panose="02020603050405020304" pitchFamily="18" charset="0"/>
              </a:rPr>
              <a:t>personel için </a:t>
            </a:r>
            <a:r>
              <a:rPr lang="tr-TR" sz="2400" dirty="0">
                <a:solidFill>
                  <a:schemeClr val="bg1"/>
                </a:solidFill>
                <a:latin typeface="Times New Roman" panose="02020603050405020304" pitchFamily="18" charset="0"/>
                <a:cs typeface="Times New Roman" panose="02020603050405020304" pitchFamily="18" charset="0"/>
              </a:rPr>
              <a:t>inşa veya tefrik edilerek tahsis edilen bina, baraka, prefabrik yapı, şantiye eklentisi, tadil edilmiş veya edilmemiş karavan, kulübe ve benzeri konutlardır.</a:t>
            </a:r>
          </a:p>
          <a:p>
            <a:pPr marL="0" indent="0" algn="just">
              <a:buNone/>
            </a:pPr>
            <a:r>
              <a:rPr lang="tr-TR" sz="2400" dirty="0" smtClean="0">
                <a:solidFill>
                  <a:schemeClr val="bg1"/>
                </a:solidFill>
                <a:latin typeface="Times New Roman" panose="02020603050405020304" pitchFamily="18" charset="0"/>
                <a:cs typeface="Times New Roman" panose="02020603050405020304" pitchFamily="18" charset="0"/>
              </a:rPr>
              <a:t>Normal </a:t>
            </a:r>
            <a:r>
              <a:rPr lang="tr-TR" sz="2400" dirty="0">
                <a:solidFill>
                  <a:schemeClr val="bg1"/>
                </a:solidFill>
                <a:latin typeface="Times New Roman" panose="02020603050405020304" pitchFamily="18" charset="0"/>
                <a:cs typeface="Times New Roman" panose="02020603050405020304" pitchFamily="18" charset="0"/>
              </a:rPr>
              <a:t>çalışma saatleri ile sınırlandırılması kabil olmadan görev başında bulunması gereken personele verilen lojmanlardır. </a:t>
            </a:r>
            <a:r>
              <a:rPr lang="tr-TR" sz="2400" dirty="0" smtClean="0">
                <a:solidFill>
                  <a:schemeClr val="bg1"/>
                </a:solidFill>
                <a:latin typeface="Times New Roman" panose="02020603050405020304" pitchFamily="18" charset="0"/>
                <a:cs typeface="Times New Roman" panose="02020603050405020304" pitchFamily="18" charset="0"/>
              </a:rPr>
              <a:t>Hizmet </a:t>
            </a:r>
            <a:r>
              <a:rPr lang="tr-TR" sz="2400" dirty="0">
                <a:solidFill>
                  <a:schemeClr val="bg1"/>
                </a:solidFill>
                <a:latin typeface="Times New Roman" panose="02020603050405020304" pitchFamily="18" charset="0"/>
                <a:cs typeface="Times New Roman" panose="02020603050405020304" pitchFamily="18" charset="0"/>
              </a:rPr>
              <a:t>tahsisli konutlar yetkili makam tarafından tahsis edilir.</a:t>
            </a:r>
          </a:p>
        </p:txBody>
      </p:sp>
      <p:pic>
        <p:nvPicPr>
          <p:cNvPr id="4" name="Resim 3">
            <a:extLst>
              <a:ext uri="{FF2B5EF4-FFF2-40B4-BE49-F238E27FC236}">
                <a16:creationId xmlns:a16="http://schemas.microsoft.com/office/drawing/2014/main" id="{709245DF-903A-4AA9-BAF2-4E031EBFF0E5}"/>
              </a:ext>
            </a:extLst>
          </p:cNvPr>
          <p:cNvPicPr>
            <a:picLocks noChangeAspect="1"/>
          </p:cNvPicPr>
          <p:nvPr/>
        </p:nvPicPr>
        <p:blipFill>
          <a:blip r:embed="rId2"/>
          <a:stretch>
            <a:fillRect/>
          </a:stretch>
        </p:blipFill>
        <p:spPr>
          <a:xfrm>
            <a:off x="152400" y="25988"/>
            <a:ext cx="9144000" cy="117652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11552"/>
    </mc:Choice>
    <mc:Fallback xmlns="">
      <p:transition spd="slow" advTm="11552"/>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71500" y="1295400"/>
            <a:ext cx="8001000" cy="457200"/>
          </a:xfrm>
        </p:spPr>
        <p:txBody>
          <a:bodyPr>
            <a:normAutofit/>
          </a:bodyPr>
          <a:lstStyle/>
          <a:p>
            <a:r>
              <a:rPr lang="tr-TR" sz="2000" b="1" i="1" u="sng" cap="none" dirty="0">
                <a:solidFill>
                  <a:schemeClr val="bg1"/>
                </a:solidFill>
                <a:latin typeface="Times New Roman" panose="02020603050405020304" pitchFamily="18" charset="0"/>
                <a:ea typeface="+mn-ea"/>
                <a:cs typeface="Times New Roman" panose="02020603050405020304" pitchFamily="18" charset="0"/>
              </a:rPr>
              <a:t>Kamu konutlarından yararlanamayacaklar</a:t>
            </a:r>
          </a:p>
        </p:txBody>
      </p:sp>
      <p:pic>
        <p:nvPicPr>
          <p:cNvPr id="4" name="İçerik Yer Tutucusu 3">
            <a:extLst>
              <a:ext uri="{FF2B5EF4-FFF2-40B4-BE49-F238E27FC236}">
                <a16:creationId xmlns:a16="http://schemas.microsoft.com/office/drawing/2014/main" id="{709245DF-903A-4AA9-BAF2-4E031EBFF0E5}"/>
              </a:ext>
            </a:extLst>
          </p:cNvPr>
          <p:cNvPicPr>
            <a:picLocks noGrp="1" noChangeAspect="1"/>
          </p:cNvPicPr>
          <p:nvPr>
            <p:ph idx="1"/>
          </p:nvPr>
        </p:nvPicPr>
        <p:blipFill>
          <a:blip r:embed="rId2"/>
          <a:stretch>
            <a:fillRect/>
          </a:stretch>
        </p:blipFill>
        <p:spPr>
          <a:xfrm>
            <a:off x="457200" y="76200"/>
            <a:ext cx="8229600" cy="1058874"/>
          </a:xfrm>
          <a:prstGeom prst="rect">
            <a:avLst/>
          </a:prstGeom>
        </p:spPr>
      </p:pic>
      <p:sp>
        <p:nvSpPr>
          <p:cNvPr id="6" name="Dikdörtgen 5"/>
          <p:cNvSpPr/>
          <p:nvPr/>
        </p:nvSpPr>
        <p:spPr>
          <a:xfrm>
            <a:off x="677487" y="3068619"/>
            <a:ext cx="7620000" cy="400110"/>
          </a:xfrm>
          <a:prstGeom prst="rect">
            <a:avLst/>
          </a:prstGeom>
        </p:spPr>
        <p:txBody>
          <a:bodyPr wrap="square">
            <a:spAutoFit/>
          </a:bodyPr>
          <a:lstStyle/>
          <a:p>
            <a:r>
              <a:rPr lang="tr-TR" sz="2000" b="1" i="1" u="sng" dirty="0">
                <a:ln w="3175" cmpd="sng">
                  <a:noFill/>
                </a:ln>
                <a:solidFill>
                  <a:schemeClr val="bg1"/>
                </a:solidFill>
                <a:latin typeface="Times New Roman" panose="02020603050405020304" pitchFamily="18" charset="0"/>
                <a:cs typeface="Times New Roman" panose="02020603050405020304" pitchFamily="18" charset="0"/>
              </a:rPr>
              <a:t>KONUTTA BİRLİKTE OTURABİLECEKLER</a:t>
            </a:r>
          </a:p>
        </p:txBody>
      </p:sp>
      <p:sp>
        <p:nvSpPr>
          <p:cNvPr id="7" name="Dikdörtgen 6"/>
          <p:cNvSpPr/>
          <p:nvPr/>
        </p:nvSpPr>
        <p:spPr>
          <a:xfrm>
            <a:off x="571500" y="2092015"/>
            <a:ext cx="7620000" cy="707886"/>
          </a:xfrm>
          <a:prstGeom prst="rect">
            <a:avLst/>
          </a:prstGeom>
        </p:spPr>
        <p:txBody>
          <a:bodyPr wrap="square">
            <a:spAutoFit/>
          </a:bodyPr>
          <a:lstStyle/>
          <a:p>
            <a:pPr algn="just"/>
            <a:r>
              <a:rPr lang="tr-TR" sz="2000" dirty="0">
                <a:ln w="3175" cmpd="sng">
                  <a:noFill/>
                </a:ln>
                <a:solidFill>
                  <a:schemeClr val="bg1"/>
                </a:solidFill>
                <a:latin typeface="Times New Roman" panose="02020603050405020304" pitchFamily="18" charset="0"/>
                <a:cs typeface="Times New Roman" panose="02020603050405020304" pitchFamily="18" charset="0"/>
              </a:rPr>
              <a:t>Kendisine</a:t>
            </a:r>
            <a:r>
              <a:rPr lang="tr-TR" dirty="0" smtClean="0"/>
              <a:t> </a:t>
            </a:r>
            <a:r>
              <a:rPr lang="tr-TR" sz="2000" dirty="0">
                <a:ln w="3175" cmpd="sng">
                  <a:noFill/>
                </a:ln>
                <a:solidFill>
                  <a:schemeClr val="bg1"/>
                </a:solidFill>
                <a:latin typeface="Times New Roman" panose="02020603050405020304" pitchFamily="18" charset="0"/>
                <a:cs typeface="Times New Roman" panose="02020603050405020304" pitchFamily="18" charset="0"/>
              </a:rPr>
              <a:t>konut tahsis edilen biriyle evli bulunanlar bu konutta oturdukları sürece </a:t>
            </a:r>
            <a:r>
              <a:rPr lang="tr-TR" sz="2000" dirty="0" smtClean="0">
                <a:ln w="3175" cmpd="sng">
                  <a:noFill/>
                </a:ln>
                <a:solidFill>
                  <a:schemeClr val="bg1"/>
                </a:solidFill>
                <a:latin typeface="Times New Roman" panose="02020603050405020304" pitchFamily="18" charset="0"/>
                <a:cs typeface="Times New Roman" panose="02020603050405020304" pitchFamily="18" charset="0"/>
              </a:rPr>
              <a:t>kamu </a:t>
            </a:r>
            <a:r>
              <a:rPr lang="tr-TR" sz="2000" dirty="0">
                <a:ln w="3175" cmpd="sng">
                  <a:noFill/>
                </a:ln>
                <a:solidFill>
                  <a:schemeClr val="bg1"/>
                </a:solidFill>
                <a:latin typeface="Times New Roman" panose="02020603050405020304" pitchFamily="18" charset="0"/>
                <a:cs typeface="Times New Roman" panose="02020603050405020304" pitchFamily="18" charset="0"/>
              </a:rPr>
              <a:t>konutlarından yararlanamazlar. </a:t>
            </a:r>
          </a:p>
        </p:txBody>
      </p:sp>
      <p:sp>
        <p:nvSpPr>
          <p:cNvPr id="8" name="Dikdörtgen 7"/>
          <p:cNvSpPr/>
          <p:nvPr/>
        </p:nvSpPr>
        <p:spPr>
          <a:xfrm>
            <a:off x="671945" y="3886200"/>
            <a:ext cx="7620000" cy="1323439"/>
          </a:xfrm>
          <a:prstGeom prst="rect">
            <a:avLst/>
          </a:prstGeom>
        </p:spPr>
        <p:txBody>
          <a:bodyPr wrap="square">
            <a:spAutoFit/>
          </a:bodyPr>
          <a:lstStyle/>
          <a:p>
            <a:pPr algn="just"/>
            <a:r>
              <a:rPr lang="tr-TR" sz="2000" dirty="0">
                <a:ln w="3175" cmpd="sng">
                  <a:noFill/>
                </a:ln>
                <a:solidFill>
                  <a:schemeClr val="bg1"/>
                </a:solidFill>
                <a:latin typeface="Times New Roman" panose="02020603050405020304" pitchFamily="18" charset="0"/>
                <a:cs typeface="Times New Roman" panose="02020603050405020304" pitchFamily="18" charset="0"/>
              </a:rPr>
              <a:t>Konutlarda oturanların yanlarında yalnız kendisinin veya eşinin </a:t>
            </a:r>
            <a:r>
              <a:rPr lang="tr-TR" sz="2000" dirty="0" err="1">
                <a:ln w="3175" cmpd="sng">
                  <a:noFill/>
                </a:ln>
                <a:solidFill>
                  <a:schemeClr val="bg1"/>
                </a:solidFill>
                <a:latin typeface="Times New Roman" panose="02020603050405020304" pitchFamily="18" charset="0"/>
                <a:cs typeface="Times New Roman" panose="02020603050405020304" pitchFamily="18" charset="0"/>
              </a:rPr>
              <a:t>usül</a:t>
            </a:r>
            <a:r>
              <a:rPr lang="tr-TR" sz="2000" dirty="0">
                <a:ln w="3175" cmpd="sng">
                  <a:noFill/>
                </a:ln>
                <a:solidFill>
                  <a:schemeClr val="bg1"/>
                </a:solidFill>
                <a:latin typeface="Times New Roman" panose="02020603050405020304" pitchFamily="18" charset="0"/>
                <a:cs typeface="Times New Roman" panose="02020603050405020304" pitchFamily="18" charset="0"/>
              </a:rPr>
              <a:t> ve füruu ile üçüncü dereceye (üçüncü derece dahil) kadar hısımları veya gelenek, görenek ve ahlak kuralları gereği, korumak ve bakmakla yükümlü bulundukları, kimseler oturabilir.</a:t>
            </a:r>
          </a:p>
        </p:txBody>
      </p:sp>
    </p:spTree>
    <p:extLst>
      <p:ext uri="{BB962C8B-B14F-4D97-AF65-F5344CB8AC3E}">
        <p14:creationId xmlns:p14="http://schemas.microsoft.com/office/powerpoint/2010/main" val="3984889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3400" y="2514600"/>
            <a:ext cx="8382000" cy="3962399"/>
          </a:xfrm>
        </p:spPr>
        <p:txBody>
          <a:bodyPr>
            <a:normAutofit fontScale="90000"/>
          </a:bodyPr>
          <a:lstStyle/>
          <a:p>
            <a:pPr algn="just"/>
            <a:r>
              <a:rPr lang="tr-TR" sz="2000" cap="none" dirty="0" smtClean="0">
                <a:solidFill>
                  <a:srgbClr val="000000"/>
                </a:solidFill>
                <a:latin typeface="Times New Roman" panose="02020603050405020304" pitchFamily="18" charset="0"/>
              </a:rPr>
              <a:t>Mal </a:t>
            </a:r>
            <a:r>
              <a:rPr lang="tr-TR" sz="2000" cap="none" dirty="0">
                <a:solidFill>
                  <a:srgbClr val="000000"/>
                </a:solidFill>
                <a:latin typeface="Times New Roman" panose="02020603050405020304" pitchFamily="18" charset="0"/>
              </a:rPr>
              <a:t>Bildiriminde Bulunulması Hakkında Yönetmelik uyarınca verilen mal </a:t>
            </a:r>
            <a:r>
              <a:rPr lang="tr-TR" sz="2000" cap="none" dirty="0" smtClean="0">
                <a:solidFill>
                  <a:srgbClr val="000000"/>
                </a:solidFill>
                <a:latin typeface="Times New Roman" panose="02020603050405020304" pitchFamily="18" charset="0"/>
              </a:rPr>
              <a:t>bildirimleriyle </a:t>
            </a:r>
            <a:r>
              <a:rPr lang="tr-TR" sz="2000" cap="none" dirty="0">
                <a:solidFill>
                  <a:srgbClr val="000000"/>
                </a:solidFill>
                <a:latin typeface="Times New Roman" panose="02020603050405020304" pitchFamily="18" charset="0"/>
              </a:rPr>
              <a:t>karşılaştırılması için mal bildirimlerinin verileceği mercilere gönderir. </a:t>
            </a:r>
            <a:r>
              <a:rPr lang="tr-TR" sz="2000" cap="none" dirty="0" smtClean="0">
                <a:solidFill>
                  <a:srgbClr val="000000"/>
                </a:solidFill>
                <a:latin typeface="Times New Roman" panose="02020603050405020304" pitchFamily="18" charset="0"/>
              </a:rPr>
              <a:t>Karşılaştırma </a:t>
            </a:r>
            <a:r>
              <a:rPr lang="tr-TR" sz="2000" cap="none" dirty="0">
                <a:solidFill>
                  <a:srgbClr val="000000"/>
                </a:solidFill>
                <a:latin typeface="Times New Roman" panose="02020603050405020304" pitchFamily="18" charset="0"/>
              </a:rPr>
              <a:t>işlemi sonuçlandıktan sonra, konut tahsis işlerini yürütmekle görevlendirilen birimde, beyannamedeki bilgileri göre ek (4) sayılı cetveldeki puanlar dikkate alınır ve her yıl Ocak ayı içinde gerekli değerlendirme bilgi-sayar ortamında yapılarak toplam puana göre sıra cetveli düzenlenir</a:t>
            </a:r>
            <a:r>
              <a:rPr lang="tr-TR" sz="2000" cap="none" dirty="0" smtClean="0">
                <a:solidFill>
                  <a:srgbClr val="000000"/>
                </a:solidFill>
                <a:latin typeface="Times New Roman" panose="02020603050405020304" pitchFamily="18" charset="0"/>
              </a:rPr>
              <a:t>.</a:t>
            </a:r>
            <a:br>
              <a:rPr lang="tr-TR" sz="2000" cap="none" dirty="0" smtClean="0">
                <a:solidFill>
                  <a:srgbClr val="000000"/>
                </a:solidFill>
                <a:latin typeface="Times New Roman" panose="02020603050405020304" pitchFamily="18" charset="0"/>
              </a:rPr>
            </a:br>
            <a:r>
              <a:rPr lang="tr-TR" sz="2000" cap="none" dirty="0" smtClean="0">
                <a:solidFill>
                  <a:srgbClr val="000000"/>
                </a:solidFill>
                <a:latin typeface="Times New Roman" panose="02020603050405020304" pitchFamily="18" charset="0"/>
              </a:rPr>
              <a:t> </a:t>
            </a:r>
            <a:r>
              <a:rPr lang="tr-TR" sz="2000" cap="none" dirty="0">
                <a:solidFill>
                  <a:srgbClr val="000000"/>
                </a:solidFill>
                <a:latin typeface="Times New Roman" panose="02020603050405020304" pitchFamily="18" charset="0"/>
              </a:rPr>
              <a:t>Sonuç bir yazı ile ilgili personele veya bu personele duyurulmak üzere görev yaptığı birime bildirilir. </a:t>
            </a:r>
            <a:r>
              <a:rPr lang="tr-TR" sz="2000" cap="none" dirty="0" smtClean="0">
                <a:solidFill>
                  <a:srgbClr val="000000"/>
                </a:solidFill>
                <a:latin typeface="Times New Roman" panose="02020603050405020304" pitchFamily="18" charset="0"/>
              </a:rPr>
              <a:t>Beyanname</a:t>
            </a:r>
            <a:r>
              <a:rPr lang="tr-TR" sz="2000" cap="none" dirty="0">
                <a:solidFill>
                  <a:srgbClr val="000000"/>
                </a:solidFill>
                <a:latin typeface="Times New Roman" panose="02020603050405020304" pitchFamily="18" charset="0"/>
              </a:rPr>
              <a:t>, sıra cetveli ve diğer belgeler saklanır</a:t>
            </a:r>
            <a:r>
              <a:rPr lang="tr-TR" sz="2000" cap="none" dirty="0" smtClean="0">
                <a:solidFill>
                  <a:srgbClr val="000000"/>
                </a:solidFill>
                <a:latin typeface="Times New Roman" panose="02020603050405020304" pitchFamily="18" charset="0"/>
              </a:rPr>
              <a:t>.</a:t>
            </a:r>
            <a:r>
              <a:rPr lang="tr-TR" sz="2000" cap="none" dirty="0">
                <a:solidFill>
                  <a:srgbClr val="000000"/>
                </a:solidFill>
                <a:latin typeface="Times New Roman" panose="02020603050405020304" pitchFamily="18" charset="0"/>
              </a:rPr>
              <a:t/>
            </a:r>
            <a:br>
              <a:rPr lang="tr-TR" sz="2000" cap="none" dirty="0">
                <a:solidFill>
                  <a:srgbClr val="000000"/>
                </a:solidFill>
                <a:latin typeface="Times New Roman" panose="02020603050405020304" pitchFamily="18" charset="0"/>
              </a:rPr>
            </a:br>
            <a:r>
              <a:rPr lang="tr-TR" sz="2000" cap="none" dirty="0">
                <a:solidFill>
                  <a:srgbClr val="000000"/>
                </a:solidFill>
                <a:latin typeface="Times New Roman" panose="02020603050405020304" pitchFamily="18" charset="0"/>
              </a:rPr>
              <a:t>Göreve yeniden veya ilk defa atananların konut tahsis talepleri, ataması Ocak ayı içinde yapılmış ise o yıl, aksi halde boş konut yok ise müteakip yılda </a:t>
            </a:r>
            <a:r>
              <a:rPr lang="tr-TR" sz="2000" cap="none" dirty="0" smtClean="0">
                <a:solidFill>
                  <a:srgbClr val="000000"/>
                </a:solidFill>
                <a:latin typeface="Times New Roman" panose="02020603050405020304" pitchFamily="18" charset="0"/>
              </a:rPr>
              <a:t>değerlendirilir </a:t>
            </a:r>
            <a:r>
              <a:rPr lang="tr-TR" sz="2000" cap="none" dirty="0">
                <a:solidFill>
                  <a:srgbClr val="000000"/>
                </a:solidFill>
                <a:latin typeface="Times New Roman" panose="02020603050405020304" pitchFamily="18" charset="0"/>
              </a:rPr>
              <a:t>ve puanlaması yapılır.</a:t>
            </a:r>
            <a:br>
              <a:rPr lang="tr-TR" sz="2000" cap="none" dirty="0">
                <a:solidFill>
                  <a:srgbClr val="000000"/>
                </a:solidFill>
                <a:latin typeface="Times New Roman" panose="02020603050405020304" pitchFamily="18" charset="0"/>
              </a:rPr>
            </a:br>
            <a:r>
              <a:rPr lang="tr-TR" sz="2000" cap="none" dirty="0">
                <a:solidFill>
                  <a:srgbClr val="000000"/>
                </a:solidFill>
                <a:latin typeface="Times New Roman" panose="02020603050405020304" pitchFamily="18" charset="0"/>
              </a:rPr>
              <a:t>Beyannameyi kasten noksan veya yanlış doldurduğu anlaşılanlar hakkında kanuni kovuşturma yapılır ve bunlara konut tahsis edilemez.</a:t>
            </a:r>
            <a:endParaRPr lang="tr-TR" sz="2000" cap="none" dirty="0"/>
          </a:p>
        </p:txBody>
      </p:sp>
      <p:sp>
        <p:nvSpPr>
          <p:cNvPr id="3" name="İçerik Yer Tutucusu 2"/>
          <p:cNvSpPr>
            <a:spLocks noGrp="1"/>
          </p:cNvSpPr>
          <p:nvPr>
            <p:ph idx="1"/>
          </p:nvPr>
        </p:nvSpPr>
        <p:spPr>
          <a:xfrm rot="10800000" flipV="1">
            <a:off x="533399" y="1828800"/>
            <a:ext cx="8001000" cy="685800"/>
          </a:xfrm>
        </p:spPr>
        <p:txBody>
          <a:bodyPr>
            <a:normAutofit lnSpcReduction="10000"/>
          </a:bodyPr>
          <a:lstStyle/>
          <a:p>
            <a:pPr marL="0" indent="0">
              <a:buNone/>
            </a:pPr>
            <a:r>
              <a:rPr lang="tr-TR" b="1" i="1" u="sng" dirty="0" smtClean="0">
                <a:latin typeface="Times New Roman" panose="02020603050405020304" pitchFamily="18" charset="0"/>
                <a:cs typeface="Times New Roman" panose="02020603050405020304" pitchFamily="18" charset="0"/>
              </a:rPr>
              <a:t>KONUT TAHSİS TALEBİ VE DEĞERLENDİRİLMESİ</a:t>
            </a:r>
            <a:r>
              <a:rPr lang="tr-TR" dirty="0"/>
              <a:t/>
            </a:r>
            <a:br>
              <a:rPr lang="tr-TR" dirty="0"/>
            </a:br>
            <a:endParaRPr lang="tr-TR" dirty="0"/>
          </a:p>
        </p:txBody>
      </p:sp>
      <p:pic>
        <p:nvPicPr>
          <p:cNvPr id="4" name="Resim 3">
            <a:extLst>
              <a:ext uri="{FF2B5EF4-FFF2-40B4-BE49-F238E27FC236}">
                <a16:creationId xmlns:a16="http://schemas.microsoft.com/office/drawing/2014/main" id="{9D66AD5C-28AE-4DEA-BA4B-BF962DE6A399}"/>
              </a:ext>
            </a:extLst>
          </p:cNvPr>
          <p:cNvPicPr>
            <a:picLocks noChangeAspect="1"/>
          </p:cNvPicPr>
          <p:nvPr/>
        </p:nvPicPr>
        <p:blipFill>
          <a:blip r:embed="rId2"/>
          <a:stretch>
            <a:fillRect/>
          </a:stretch>
        </p:blipFill>
        <p:spPr>
          <a:xfrm>
            <a:off x="-10486" y="-33528"/>
            <a:ext cx="9144000" cy="1481328"/>
          </a:xfrm>
          <a:prstGeom prst="rect">
            <a:avLst/>
          </a:prstGeom>
        </p:spPr>
      </p:pic>
    </p:spTree>
    <p:extLst>
      <p:ext uri="{BB962C8B-B14F-4D97-AF65-F5344CB8AC3E}">
        <p14:creationId xmlns:p14="http://schemas.microsoft.com/office/powerpoint/2010/main" val="3308783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893844"/>
            <a:ext cx="8077200" cy="3505200"/>
          </a:xfrm>
        </p:spPr>
        <p:txBody>
          <a:bodyPr/>
          <a:lstStyle/>
          <a:p>
            <a:r>
              <a:rPr lang="tr-TR" dirty="0" smtClean="0"/>
              <a:t/>
            </a:r>
            <a:br>
              <a:rPr lang="tr-TR" dirty="0" smtClean="0"/>
            </a:br>
            <a:endParaRPr lang="tr-TR" dirty="0"/>
          </a:p>
        </p:txBody>
      </p:sp>
      <p:sp>
        <p:nvSpPr>
          <p:cNvPr id="3" name="Metin Yer Tutucusu 2"/>
          <p:cNvSpPr>
            <a:spLocks noGrp="1"/>
          </p:cNvSpPr>
          <p:nvPr>
            <p:ph type="body" idx="1"/>
          </p:nvPr>
        </p:nvSpPr>
        <p:spPr>
          <a:xfrm>
            <a:off x="381000" y="1295400"/>
            <a:ext cx="6934200" cy="457200"/>
          </a:xfrm>
        </p:spPr>
        <p:txBody>
          <a:bodyPr>
            <a:normAutofit/>
          </a:bodyPr>
          <a:lstStyle/>
          <a:p>
            <a:r>
              <a:rPr lang="tr-TR" sz="2400" b="1" i="1" u="sng" dirty="0" smtClean="0">
                <a:solidFill>
                  <a:schemeClr val="bg1"/>
                </a:solidFill>
                <a:latin typeface="Times New Roman" panose="02020603050405020304" pitchFamily="18" charset="0"/>
                <a:cs typeface="Times New Roman" panose="02020603050405020304" pitchFamily="18" charset="0"/>
              </a:rPr>
              <a:t>BEYANNAMEDEKİ DEĞİŞİKLİKLER</a:t>
            </a:r>
            <a:endParaRPr lang="tr-TR" sz="2400" b="1" i="1" u="sng" dirty="0">
              <a:solidFill>
                <a:schemeClr val="bg1"/>
              </a:solidFill>
              <a:latin typeface="Times New Roman" panose="02020603050405020304" pitchFamily="18" charset="0"/>
              <a:cs typeface="Times New Roman" panose="02020603050405020304" pitchFamily="18" charset="0"/>
            </a:endParaRPr>
          </a:p>
        </p:txBody>
      </p:sp>
      <p:pic>
        <p:nvPicPr>
          <p:cNvPr id="4" name="Resim 3">
            <a:extLst>
              <a:ext uri="{FF2B5EF4-FFF2-40B4-BE49-F238E27FC236}">
                <a16:creationId xmlns:a16="http://schemas.microsoft.com/office/drawing/2014/main" id="{9D66AD5C-28AE-4DEA-BA4B-BF962DE6A399}"/>
              </a:ext>
            </a:extLst>
          </p:cNvPr>
          <p:cNvPicPr>
            <a:picLocks noChangeAspect="1"/>
          </p:cNvPicPr>
          <p:nvPr/>
        </p:nvPicPr>
        <p:blipFill>
          <a:blip r:embed="rId2"/>
          <a:stretch>
            <a:fillRect/>
          </a:stretch>
        </p:blipFill>
        <p:spPr>
          <a:xfrm>
            <a:off x="-10486" y="-33528"/>
            <a:ext cx="9144000" cy="1176528"/>
          </a:xfrm>
          <a:prstGeom prst="rect">
            <a:avLst/>
          </a:prstGeom>
        </p:spPr>
      </p:pic>
      <p:sp>
        <p:nvSpPr>
          <p:cNvPr id="5" name="Dikdörtgen 4"/>
          <p:cNvSpPr/>
          <p:nvPr/>
        </p:nvSpPr>
        <p:spPr>
          <a:xfrm>
            <a:off x="304800" y="2072283"/>
            <a:ext cx="8229600" cy="3170099"/>
          </a:xfrm>
          <a:prstGeom prst="rect">
            <a:avLst/>
          </a:prstGeom>
        </p:spPr>
        <p:txBody>
          <a:bodyPr wrap="square">
            <a:spAutoFit/>
          </a:bodyPr>
          <a:lstStyle/>
          <a:p>
            <a:pPr algn="just">
              <a:spcAft>
                <a:spcPts val="0"/>
              </a:spcAft>
            </a:pPr>
            <a:r>
              <a:rPr lang="tr-TR" sz="2000" dirty="0" smtClean="0">
                <a:solidFill>
                  <a:srgbClr val="000000"/>
                </a:solidFill>
                <a:latin typeface="Times New Roman" panose="02020603050405020304" pitchFamily="18" charset="0"/>
                <a:cs typeface="Times New Roman" panose="02020603050405020304" pitchFamily="18" charset="0"/>
              </a:rPr>
              <a:t>Konut </a:t>
            </a:r>
            <a:r>
              <a:rPr lang="tr-TR" sz="2000" dirty="0">
                <a:solidFill>
                  <a:srgbClr val="000000"/>
                </a:solidFill>
                <a:latin typeface="Times New Roman" panose="02020603050405020304" pitchFamily="18" charset="0"/>
                <a:cs typeface="Times New Roman" panose="02020603050405020304" pitchFamily="18" charset="0"/>
              </a:rPr>
              <a:t>tahsis talebinde bulunan </a:t>
            </a:r>
            <a:r>
              <a:rPr lang="tr-TR" sz="2000" dirty="0" smtClean="0">
                <a:solidFill>
                  <a:srgbClr val="000000"/>
                </a:solidFill>
                <a:latin typeface="Times New Roman" panose="02020603050405020304" pitchFamily="18" charset="0"/>
                <a:cs typeface="Times New Roman" panose="02020603050405020304" pitchFamily="18" charset="0"/>
              </a:rPr>
              <a:t>personelin durumunda </a:t>
            </a:r>
            <a:r>
              <a:rPr lang="tr-TR" sz="2000" dirty="0">
                <a:solidFill>
                  <a:srgbClr val="000000"/>
                </a:solidFill>
                <a:latin typeface="Times New Roman" panose="02020603050405020304" pitchFamily="18" charset="0"/>
                <a:cs typeface="Times New Roman" panose="02020603050405020304" pitchFamily="18" charset="0"/>
              </a:rPr>
              <a:t>bir değişiklik olduğu takdirde bu değişiklik tarihinden itibaren en geç bir ay içinde, değişikliği gösteren belgeler ile birlikte ek bir beyanname ile ilgili amire bildirilir</a:t>
            </a:r>
            <a:r>
              <a:rPr lang="tr-TR" sz="2000" dirty="0" smtClean="0">
                <a:solidFill>
                  <a:srgbClr val="000000"/>
                </a:solidFill>
                <a:latin typeface="Times New Roman" panose="02020603050405020304" pitchFamily="18" charset="0"/>
                <a:cs typeface="Times New Roman" panose="02020603050405020304" pitchFamily="18" charset="0"/>
              </a:rPr>
              <a:t>.</a:t>
            </a:r>
          </a:p>
          <a:p>
            <a:pPr algn="just">
              <a:spcAft>
                <a:spcPts val="0"/>
              </a:spcAft>
            </a:pPr>
            <a:endParaRPr lang="tr-TR" sz="2000" dirty="0">
              <a:solidFill>
                <a:srgbClr val="000000"/>
              </a:solidFill>
              <a:latin typeface="Times New Roman" panose="02020603050405020304" pitchFamily="18" charset="0"/>
              <a:cs typeface="Times New Roman" panose="02020603050405020304" pitchFamily="18" charset="0"/>
            </a:endParaRPr>
          </a:p>
          <a:p>
            <a:pPr algn="just">
              <a:spcAft>
                <a:spcPts val="0"/>
              </a:spcAft>
            </a:pPr>
            <a:r>
              <a:rPr lang="tr-TR" sz="2000" b="1" i="1" u="sng" dirty="0" smtClean="0">
                <a:solidFill>
                  <a:srgbClr val="000000"/>
                </a:solidFill>
                <a:latin typeface="Times New Roman" panose="02020603050405020304" pitchFamily="18" charset="0"/>
                <a:cs typeface="Times New Roman" panose="02020603050405020304" pitchFamily="18" charset="0"/>
              </a:rPr>
              <a:t>KONUT TAHSİSİNİN BİLDİRİLMESİ</a:t>
            </a:r>
          </a:p>
          <a:p>
            <a:pPr algn="just">
              <a:spcAft>
                <a:spcPts val="0"/>
              </a:spcAft>
            </a:pPr>
            <a:endParaRPr lang="tr-TR" sz="2000" b="1" i="1" u="sng" dirty="0" smtClean="0">
              <a:solidFill>
                <a:srgbClr val="000000"/>
              </a:solidFill>
              <a:latin typeface="Times New Roman" panose="02020603050405020304" pitchFamily="18" charset="0"/>
              <a:cs typeface="Times New Roman" panose="02020603050405020304" pitchFamily="18" charset="0"/>
            </a:endParaRPr>
          </a:p>
          <a:p>
            <a:pPr algn="just">
              <a:spcAft>
                <a:spcPts val="0"/>
              </a:spcAft>
            </a:pPr>
            <a:r>
              <a:rPr lang="tr-TR" sz="2000" dirty="0" smtClean="0">
                <a:solidFill>
                  <a:srgbClr val="000000"/>
                </a:solidFill>
                <a:latin typeface="Times New Roman" panose="02020603050405020304" pitchFamily="18" charset="0"/>
                <a:cs typeface="Times New Roman" panose="02020603050405020304" pitchFamily="18" charset="0"/>
              </a:rPr>
              <a:t>Yetkili </a:t>
            </a:r>
            <a:r>
              <a:rPr lang="tr-TR" sz="2000" dirty="0">
                <a:solidFill>
                  <a:srgbClr val="000000"/>
                </a:solidFill>
                <a:latin typeface="Times New Roman" panose="02020603050405020304" pitchFamily="18" charset="0"/>
                <a:cs typeface="Times New Roman" panose="02020603050405020304" pitchFamily="18" charset="0"/>
              </a:rPr>
              <a:t>makamın veya ilgili konut dağıtım komisyonunun konut tahsis kararı, tahsisin yapıldığı tarihten itibaren en geç on gün içinde, görevli birim tarafından bir yazı ile konut tahsis edilen personele bildirilir</a:t>
            </a:r>
            <a:r>
              <a:rPr lang="tr-TR" sz="2000" dirty="0" smtClean="0">
                <a:solidFill>
                  <a:srgbClr val="000000"/>
                </a:solidFill>
                <a:latin typeface="Times New Roman" panose="02020603050405020304" pitchFamily="18" charset="0"/>
                <a:cs typeface="Times New Roman" panose="02020603050405020304" pitchFamily="18" charset="0"/>
              </a:rPr>
              <a:t>.</a:t>
            </a:r>
          </a:p>
          <a:p>
            <a:pPr algn="just">
              <a:spcAft>
                <a:spcPts val="0"/>
              </a:spcAft>
            </a:pPr>
            <a:endParaRPr lang="tr-TR" sz="20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9455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52400"/>
          </a:xfrm>
        </p:spPr>
        <p:txBody>
          <a:bodyPr>
            <a:normAutofit fontScale="90000"/>
          </a:bodyPr>
          <a:lstStyle/>
          <a:p>
            <a:r>
              <a:rPr lang="tr-TR" sz="3100" b="1" i="1" u="sng" dirty="0">
                <a:solidFill>
                  <a:schemeClr val="bg1"/>
                </a:solidFill>
                <a:latin typeface="Times New Roman" panose="02020603050405020304" pitchFamily="18" charset="0"/>
                <a:cs typeface="Times New Roman" panose="02020603050405020304" pitchFamily="18" charset="0"/>
              </a:rPr>
              <a:t/>
            </a:r>
            <a:br>
              <a:rPr lang="tr-TR" sz="3100" b="1" i="1" u="sng" dirty="0">
                <a:solidFill>
                  <a:schemeClr val="bg1"/>
                </a:solidFill>
                <a:latin typeface="Times New Roman" panose="02020603050405020304" pitchFamily="18" charset="0"/>
                <a:cs typeface="Times New Roman" panose="02020603050405020304" pitchFamily="18" charset="0"/>
              </a:rPr>
            </a:br>
            <a:r>
              <a:rPr lang="tr-TR" sz="3100" b="1" i="1" u="sng" dirty="0">
                <a:solidFill>
                  <a:schemeClr val="bg1"/>
                </a:solidFill>
                <a:latin typeface="Times New Roman" panose="02020603050405020304" pitchFamily="18" charset="0"/>
                <a:cs typeface="Times New Roman" panose="02020603050405020304" pitchFamily="18" charset="0"/>
              </a:rPr>
              <a:t/>
            </a:r>
            <a:br>
              <a:rPr lang="tr-TR" sz="3100" b="1" i="1" u="sng" dirty="0">
                <a:solidFill>
                  <a:schemeClr val="bg1"/>
                </a:solidFill>
                <a:latin typeface="Times New Roman" panose="02020603050405020304" pitchFamily="18" charset="0"/>
                <a:cs typeface="Times New Roman" panose="02020603050405020304" pitchFamily="18" charset="0"/>
              </a:rPr>
            </a:br>
            <a:r>
              <a:rPr lang="tr-TR" sz="3100" b="1" i="1" u="sng" dirty="0">
                <a:solidFill>
                  <a:schemeClr val="bg1"/>
                </a:solidFill>
                <a:latin typeface="Times New Roman" panose="02020603050405020304" pitchFamily="18" charset="0"/>
                <a:cs typeface="Times New Roman" panose="02020603050405020304" pitchFamily="18" charset="0"/>
              </a:rPr>
              <a:t/>
            </a:r>
            <a:br>
              <a:rPr lang="tr-TR" sz="3100" b="1" i="1" u="sng" dirty="0">
                <a:solidFill>
                  <a:schemeClr val="bg1"/>
                </a:solidFill>
                <a:latin typeface="Times New Roman" panose="02020603050405020304" pitchFamily="18" charset="0"/>
                <a:cs typeface="Times New Roman" panose="02020603050405020304" pitchFamily="18" charset="0"/>
              </a:rPr>
            </a:br>
            <a:r>
              <a:rPr lang="tr-TR" sz="3100" b="1" i="1" u="sng" dirty="0">
                <a:solidFill>
                  <a:schemeClr val="bg1"/>
                </a:solidFill>
                <a:latin typeface="Times New Roman" panose="02020603050405020304" pitchFamily="18" charset="0"/>
                <a:cs typeface="Times New Roman" panose="02020603050405020304" pitchFamily="18" charset="0"/>
              </a:rPr>
              <a:t/>
            </a:r>
            <a:br>
              <a:rPr lang="tr-TR" sz="3100" b="1" i="1" u="sng" dirty="0">
                <a:solidFill>
                  <a:schemeClr val="bg1"/>
                </a:solidFill>
                <a:latin typeface="Times New Roman" panose="02020603050405020304" pitchFamily="18" charset="0"/>
                <a:cs typeface="Times New Roman" panose="02020603050405020304" pitchFamily="18" charset="0"/>
              </a:rPr>
            </a:br>
            <a:r>
              <a:rPr lang="tr-TR" sz="3100" b="1" i="1" u="sng" dirty="0">
                <a:solidFill>
                  <a:schemeClr val="bg1"/>
                </a:solidFill>
                <a:latin typeface="Times New Roman" panose="02020603050405020304" pitchFamily="18" charset="0"/>
                <a:cs typeface="Times New Roman" panose="02020603050405020304" pitchFamily="18" charset="0"/>
              </a:rPr>
              <a:t>Konutların Teslimi ve Konutlara Giriş</a:t>
            </a:r>
            <a:r>
              <a:rPr lang="tr-TR" i="1" u="sng" dirty="0">
                <a:solidFill>
                  <a:schemeClr val="bg1"/>
                </a:solidFill>
              </a:rPr>
              <a:t/>
            </a:r>
            <a:br>
              <a:rPr lang="tr-TR" i="1" u="sng" dirty="0">
                <a:solidFill>
                  <a:schemeClr val="bg1"/>
                </a:solidFill>
              </a:rPr>
            </a:br>
            <a:endParaRPr lang="tr-TR" i="1" u="sng" dirty="0">
              <a:solidFill>
                <a:schemeClr val="bg1"/>
              </a:solidFill>
            </a:endParaRPr>
          </a:p>
        </p:txBody>
      </p:sp>
      <p:sp>
        <p:nvSpPr>
          <p:cNvPr id="3" name="Content Placeholder 2"/>
          <p:cNvSpPr>
            <a:spLocks noGrp="1"/>
          </p:cNvSpPr>
          <p:nvPr>
            <p:ph idx="1"/>
          </p:nvPr>
        </p:nvSpPr>
        <p:spPr>
          <a:xfrm>
            <a:off x="304800" y="152400"/>
            <a:ext cx="8382000" cy="7010400"/>
          </a:xfrm>
        </p:spPr>
        <p:txBody>
          <a:bodyPr>
            <a:normAutofit/>
          </a:bodyPr>
          <a:lstStyle/>
          <a:p>
            <a:pPr>
              <a:buFont typeface="Arial" panose="020B0604020202020204" pitchFamily="34" charset="0"/>
              <a:buChar char="•"/>
            </a:pPr>
            <a:endParaRPr lang="tr-TR" sz="1600" dirty="0">
              <a:solidFill>
                <a:schemeClr val="bg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tr-TR" sz="1600" dirty="0">
              <a:solidFill>
                <a:schemeClr val="bg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tr-TR" sz="1600" dirty="0">
              <a:solidFill>
                <a:schemeClr val="bg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tr-TR" sz="1400" dirty="0">
                <a:solidFill>
                  <a:schemeClr val="bg1"/>
                </a:solidFill>
                <a:latin typeface="Times New Roman" panose="02020603050405020304" pitchFamily="18" charset="0"/>
                <a:cs typeface="Times New Roman" panose="02020603050405020304" pitchFamily="18" charset="0"/>
              </a:rPr>
              <a:t>Konut tahsis edilen personele, konutun teslim tarihinden itibaren hesaplanacak kira bedeli, müteakip ayın aylık veya ücretinden bu ayın kirası ile birlikte bordro üzerinde gösterilmek suretiyle tahsil edilir.</a:t>
            </a:r>
          </a:p>
          <a:p>
            <a:pPr>
              <a:buFont typeface="Arial" panose="020B0604020202020204" pitchFamily="34" charset="0"/>
              <a:buChar char="•"/>
            </a:pPr>
            <a:r>
              <a:rPr lang="tr-TR" sz="1400" dirty="0">
                <a:solidFill>
                  <a:schemeClr val="bg1"/>
                </a:solidFill>
                <a:latin typeface="Times New Roman" panose="02020603050405020304" pitchFamily="18" charset="0"/>
                <a:cs typeface="Times New Roman" panose="02020603050405020304" pitchFamily="18" charset="0"/>
              </a:rPr>
              <a:t>Konutlar, konut yönetimine yetkili birimce,  "Kamu Konutları Giriş Tutanağı" düzenlenerek teslim edilir. Bu tutanakların aslı konut tahsis dosyasında saklanır ve bir örneği de kiracıya verilir. Tutanağa, konutta bulunan demirbaş eşya ve mefruşatın  hazırlanan bir listesi eklenir.</a:t>
            </a:r>
          </a:p>
          <a:p>
            <a:pPr>
              <a:buFont typeface="Arial" panose="020B0604020202020204" pitchFamily="34" charset="0"/>
              <a:buChar char="•"/>
            </a:pPr>
            <a:r>
              <a:rPr lang="tr-TR" sz="1400" dirty="0">
                <a:solidFill>
                  <a:schemeClr val="bg1"/>
                </a:solidFill>
                <a:latin typeface="Times New Roman" panose="02020603050405020304" pitchFamily="18" charset="0"/>
                <a:cs typeface="Times New Roman" panose="02020603050405020304" pitchFamily="18" charset="0"/>
              </a:rPr>
              <a:t>Bu tutanak, konuta girişte kira sözleşmesi ve çıkışta ise, geri alma ve bütün borçlarından ve dava haklarından kurtulma yerine geçer.</a:t>
            </a:r>
          </a:p>
          <a:p>
            <a:pPr>
              <a:buFont typeface="Arial" panose="020B0604020202020204" pitchFamily="34" charset="0"/>
              <a:buChar char="•"/>
            </a:pPr>
            <a:r>
              <a:rPr lang="tr-TR" sz="1400" dirty="0">
                <a:solidFill>
                  <a:schemeClr val="bg1"/>
                </a:solidFill>
                <a:latin typeface="Times New Roman" panose="02020603050405020304" pitchFamily="18" charset="0"/>
                <a:cs typeface="Times New Roman" panose="02020603050405020304" pitchFamily="18" charset="0"/>
              </a:rPr>
              <a:t>Konut tahsis edilmeden ve tahsis kararı bildirilmeden, konutun anahtarı teslim edilmez ve konuta girilemez</a:t>
            </a:r>
            <a:r>
              <a:rPr lang="tr-TR" sz="1400" dirty="0">
                <a:latin typeface="Times New Roman" panose="02020603050405020304" pitchFamily="18" charset="0"/>
                <a:cs typeface="Times New Roman" panose="02020603050405020304" pitchFamily="18" charset="0"/>
              </a:rPr>
              <a:t>.</a:t>
            </a:r>
          </a:p>
          <a:p>
            <a:pPr marL="285750" marR="0" lvl="0" indent="-285750" algn="l" defTabSz="457200" rtl="0" eaLnBrk="1" fontAlgn="auto" latinLnBrk="0" hangingPunct="1">
              <a:lnSpc>
                <a:spcPct val="100000"/>
              </a:lnSpc>
              <a:spcBef>
                <a:spcPct val="20000"/>
              </a:spcBef>
              <a:spcAft>
                <a:spcPts val="600"/>
              </a:spcAft>
              <a:buClr>
                <a:prstClr val="white"/>
              </a:buClr>
              <a:buSzPct val="80000"/>
              <a:buFont typeface="Arial" panose="020B0604020202020204" pitchFamily="34" charset="0"/>
              <a:buChar char="•"/>
              <a:tabLst/>
              <a:defRPr/>
            </a:pPr>
            <a:r>
              <a:rPr kumimoji="0" lang="tr-TR"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Konut tahsis edilenler, konutu teslim aldıkları tarihten itibaren kira öder.</a:t>
            </a:r>
          </a:p>
          <a:p>
            <a:pPr marL="285750" marR="0" lvl="0" indent="-285750" algn="l" defTabSz="457200" rtl="0" eaLnBrk="1" fontAlgn="auto" latinLnBrk="0" hangingPunct="1">
              <a:lnSpc>
                <a:spcPct val="100000"/>
              </a:lnSpc>
              <a:spcBef>
                <a:spcPct val="20000"/>
              </a:spcBef>
              <a:spcAft>
                <a:spcPts val="600"/>
              </a:spcAft>
              <a:buClr>
                <a:prstClr val="white"/>
              </a:buClr>
              <a:buSzPct val="80000"/>
              <a:buFont typeface="Arial" panose="020B0604020202020204" pitchFamily="34" charset="0"/>
              <a:buChar char="•"/>
              <a:tabLst/>
              <a:defRPr/>
            </a:pPr>
            <a:r>
              <a:rPr kumimoji="0" lang="tr-TR"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Kendisine konut tahsis edilen personel, tahsis kararının tebliğ tarihinden itibaren, meşru mazeret dışında, en geç 15 gün içinde Yönetmeliğe ekli kamu konutları tutanağını imzalayıp konuta girmediği takdirde, konut tahsis kararı iptal edilir. Bu takdirde, konutun boş kaldığı süre için tahakkuk eden kira bedeli kendisinden tahsil edilir.</a:t>
            </a:r>
          </a:p>
          <a:p>
            <a:pPr marL="285750" marR="0" lvl="0" indent="-285750" algn="l" defTabSz="457200" rtl="0" eaLnBrk="1" fontAlgn="auto" latinLnBrk="0" hangingPunct="1">
              <a:lnSpc>
                <a:spcPct val="100000"/>
              </a:lnSpc>
              <a:spcBef>
                <a:spcPct val="20000"/>
              </a:spcBef>
              <a:spcAft>
                <a:spcPts val="600"/>
              </a:spcAft>
              <a:buClr>
                <a:prstClr val="white"/>
              </a:buClr>
              <a:buSzPct val="80000"/>
              <a:buFont typeface="Arial" panose="020B0604020202020204" pitchFamily="34" charset="0"/>
              <a:buChar char="•"/>
              <a:tabLst/>
              <a:defRPr/>
            </a:pPr>
            <a:r>
              <a:rPr kumimoji="0" lang="tr-TR"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Kendi</a:t>
            </a:r>
            <a:r>
              <a:rPr kumimoji="0" lang="tr-TR"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sine konut tahsis edilen personel, tahsis kararının tebliğ tarihinden itibaren, meşru mazeret dışında, en geç 15 gün içinde Yönetmeliğe ekli kamu konutları tutanağını imzalayıp konuta girmediği takdirde, konut tahsis kararı iptal edilir. Bu takdirde, konutun boş kaldığı süre için tahakkuk eden kira bedeli kendisinden tahsil edilir.</a:t>
            </a:r>
          </a:p>
          <a:p>
            <a:pPr>
              <a:buNone/>
            </a:pPr>
            <a:endParaRPr lang="tr-TR" dirty="0"/>
          </a:p>
        </p:txBody>
      </p:sp>
      <p:pic>
        <p:nvPicPr>
          <p:cNvPr id="4" name="Resim 3">
            <a:extLst>
              <a:ext uri="{FF2B5EF4-FFF2-40B4-BE49-F238E27FC236}">
                <a16:creationId xmlns:a16="http://schemas.microsoft.com/office/drawing/2014/main" id="{9D66AD5C-28AE-4DEA-BA4B-BF962DE6A399}"/>
              </a:ext>
            </a:extLst>
          </p:cNvPr>
          <p:cNvPicPr>
            <a:picLocks noChangeAspect="1"/>
          </p:cNvPicPr>
          <p:nvPr/>
        </p:nvPicPr>
        <p:blipFill>
          <a:blip r:embed="rId2"/>
          <a:stretch>
            <a:fillRect/>
          </a:stretch>
        </p:blipFill>
        <p:spPr>
          <a:xfrm>
            <a:off x="-10486" y="-33528"/>
            <a:ext cx="9144000" cy="117652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7183"/>
    </mc:Choice>
    <mc:Fallback xmlns="">
      <p:transition spd="slow" advTm="37183"/>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189038"/>
            <a:ext cx="7658100" cy="563562"/>
          </a:xfrm>
        </p:spPr>
        <p:txBody>
          <a:bodyPr>
            <a:normAutofit/>
          </a:bodyPr>
          <a:lstStyle/>
          <a:p>
            <a:r>
              <a:rPr lang="tr-TR" sz="2400" b="1" i="1" u="sng" dirty="0">
                <a:solidFill>
                  <a:schemeClr val="bg1"/>
                </a:solidFill>
                <a:latin typeface="Times New Roman" panose="02020603050405020304" pitchFamily="18" charset="0"/>
                <a:cs typeface="Times New Roman" panose="02020603050405020304" pitchFamily="18" charset="0"/>
              </a:rPr>
              <a:t>Konut Tahsis Komisyonlarının Kurulması</a:t>
            </a:r>
          </a:p>
        </p:txBody>
      </p:sp>
      <p:sp>
        <p:nvSpPr>
          <p:cNvPr id="3" name="Content Placeholder 2"/>
          <p:cNvSpPr>
            <a:spLocks noGrp="1"/>
          </p:cNvSpPr>
          <p:nvPr>
            <p:ph idx="1"/>
          </p:nvPr>
        </p:nvSpPr>
        <p:spPr>
          <a:xfrm>
            <a:off x="457200" y="1981200"/>
            <a:ext cx="8343900" cy="4572000"/>
          </a:xfrm>
        </p:spPr>
        <p:txBody>
          <a:bodyPr>
            <a:normAutofit fontScale="92500"/>
          </a:bodyPr>
          <a:lstStyle/>
          <a:p>
            <a:pPr marL="0" indent="0" algn="just">
              <a:buNone/>
            </a:pPr>
            <a:r>
              <a:rPr lang="tr-TR" sz="2400" dirty="0">
                <a:solidFill>
                  <a:schemeClr val="bg1"/>
                </a:solidFill>
                <a:latin typeface="Times New Roman" panose="02020603050405020304" pitchFamily="18" charset="0"/>
                <a:cs typeface="Times New Roman" panose="02020603050405020304" pitchFamily="18" charset="0"/>
              </a:rPr>
              <a:t>Komisyonlar kurum veya kuruluşların yetkili makamlarınca belirlenen üç kişiden oluşur. Ayrıca iki yedek üye tespit edilir</a:t>
            </a:r>
            <a:r>
              <a:rPr lang="tr-TR" sz="2400" dirty="0" smtClean="0">
                <a:solidFill>
                  <a:schemeClr val="bg1"/>
                </a:solidFill>
                <a:latin typeface="Times New Roman" panose="02020603050405020304" pitchFamily="18" charset="0"/>
                <a:cs typeface="Times New Roman" panose="02020603050405020304" pitchFamily="18" charset="0"/>
              </a:rPr>
              <a:t>.</a:t>
            </a:r>
          </a:p>
          <a:p>
            <a:pPr marL="0" indent="0" algn="just">
              <a:buNone/>
            </a:pPr>
            <a:r>
              <a:rPr lang="tr-TR" sz="1900" b="1" i="1" u="sng" dirty="0" smtClean="0">
                <a:solidFill>
                  <a:schemeClr val="bg1"/>
                </a:solidFill>
                <a:latin typeface="Times New Roman" panose="02020603050405020304" pitchFamily="18" charset="0"/>
                <a:cs typeface="Times New Roman" panose="02020603050405020304" pitchFamily="18" charset="0"/>
              </a:rPr>
              <a:t>KONUT TAHSİS KOMİSYONLARININ TOPLANMASI VE ÇALIŞMA ESASLARI</a:t>
            </a:r>
          </a:p>
          <a:p>
            <a:pPr marL="0" indent="0" algn="just">
              <a:buNone/>
            </a:pPr>
            <a:r>
              <a:rPr lang="tr-TR" sz="2400" dirty="0" smtClean="0">
                <a:solidFill>
                  <a:schemeClr val="bg1"/>
                </a:solidFill>
                <a:latin typeface="Times New Roman" panose="02020603050405020304" pitchFamily="18" charset="0"/>
                <a:cs typeface="Times New Roman" panose="02020603050405020304" pitchFamily="18" charset="0"/>
              </a:rPr>
              <a:t>Komisyonlar </a:t>
            </a:r>
            <a:r>
              <a:rPr lang="tr-TR" sz="2400" dirty="0">
                <a:solidFill>
                  <a:schemeClr val="bg1"/>
                </a:solidFill>
                <a:latin typeface="Times New Roman" panose="02020603050405020304" pitchFamily="18" charset="0"/>
                <a:cs typeface="Times New Roman" panose="02020603050405020304" pitchFamily="18" charset="0"/>
              </a:rPr>
              <a:t>üye tam sayısı ile toplanır ve konut tahsisi isteğinde bulunanlar ile konut tahsisine hak kazandığı anlaşılanların durumunu tetkik eder. Komisyonca, konut tahsisine hak kazananlar için gerekçeli bir karar alınır. Konut tahsis kararları, ekseriyetle verilir. Karar ayrıca tutulacak bir "Karar defteri" ne yazılır. Bir örneği konut tahsis dosyasında saklanır</a:t>
            </a:r>
            <a:r>
              <a:rPr lang="tr-TR" sz="2400" dirty="0" smtClean="0">
                <a:solidFill>
                  <a:schemeClr val="bg1"/>
                </a:solidFill>
                <a:latin typeface="Times New Roman" panose="02020603050405020304" pitchFamily="18" charset="0"/>
                <a:cs typeface="Times New Roman" panose="02020603050405020304" pitchFamily="18" charset="0"/>
              </a:rPr>
              <a:t>.</a:t>
            </a:r>
            <a:endParaRPr lang="tr-TR" sz="2400" dirty="0">
              <a:solidFill>
                <a:schemeClr val="bg1"/>
              </a:solidFill>
              <a:latin typeface="Times New Roman" panose="02020603050405020304" pitchFamily="18" charset="0"/>
              <a:cs typeface="Times New Roman" panose="02020603050405020304" pitchFamily="18" charset="0"/>
            </a:endParaRPr>
          </a:p>
          <a:p>
            <a:pPr marL="0" indent="0" algn="just">
              <a:buNone/>
            </a:pPr>
            <a:r>
              <a:rPr lang="tr-TR" sz="2400" dirty="0">
                <a:solidFill>
                  <a:schemeClr val="bg1"/>
                </a:solidFill>
                <a:latin typeface="Times New Roman" panose="02020603050405020304" pitchFamily="18" charset="0"/>
                <a:cs typeface="Times New Roman" panose="02020603050405020304" pitchFamily="18" charset="0"/>
              </a:rPr>
              <a:t>Konut tahsis komisyonunun </a:t>
            </a:r>
            <a:r>
              <a:rPr lang="tr-TR" sz="2400" dirty="0" err="1" smtClean="0">
                <a:solidFill>
                  <a:schemeClr val="bg1"/>
                </a:solidFill>
                <a:latin typeface="Times New Roman" panose="02020603050405020304" pitchFamily="18" charset="0"/>
                <a:cs typeface="Times New Roman" panose="02020603050405020304" pitchFamily="18" charset="0"/>
              </a:rPr>
              <a:t>sekreterya</a:t>
            </a:r>
            <a:r>
              <a:rPr lang="tr-TR" sz="2400" dirty="0" smtClean="0">
                <a:solidFill>
                  <a:schemeClr val="bg1"/>
                </a:solidFill>
                <a:latin typeface="Times New Roman" panose="02020603050405020304" pitchFamily="18" charset="0"/>
                <a:cs typeface="Times New Roman" panose="02020603050405020304" pitchFamily="18" charset="0"/>
              </a:rPr>
              <a:t> </a:t>
            </a:r>
            <a:r>
              <a:rPr lang="tr-TR" sz="2400" dirty="0">
                <a:solidFill>
                  <a:schemeClr val="bg1"/>
                </a:solidFill>
                <a:latin typeface="Times New Roman" panose="02020603050405020304" pitchFamily="18" charset="0"/>
                <a:cs typeface="Times New Roman" panose="02020603050405020304" pitchFamily="18" charset="0"/>
              </a:rPr>
              <a:t>işleri, konut tahsis işlemlerini yürüten birimce görevlendirilen personel tarafından yürütülür.</a:t>
            </a:r>
            <a:endParaRPr lang="tr-TR" dirty="0"/>
          </a:p>
          <a:p>
            <a:endParaRPr lang="tr-TR" dirty="0"/>
          </a:p>
        </p:txBody>
      </p:sp>
      <p:pic>
        <p:nvPicPr>
          <p:cNvPr id="4" name="Resim 3">
            <a:extLst>
              <a:ext uri="{FF2B5EF4-FFF2-40B4-BE49-F238E27FC236}">
                <a16:creationId xmlns:a16="http://schemas.microsoft.com/office/drawing/2014/main" id="{2726D2DA-F7B5-4535-841A-E262659471A3}"/>
              </a:ext>
            </a:extLst>
          </p:cNvPr>
          <p:cNvPicPr>
            <a:picLocks noChangeAspect="1"/>
          </p:cNvPicPr>
          <p:nvPr/>
        </p:nvPicPr>
        <p:blipFill>
          <a:blip r:embed="rId2"/>
          <a:stretch>
            <a:fillRect/>
          </a:stretch>
        </p:blipFill>
        <p:spPr>
          <a:xfrm>
            <a:off x="0" y="0"/>
            <a:ext cx="9144000" cy="118262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7911"/>
    </mc:Choice>
    <mc:Fallback xmlns="">
      <p:transition spd="slow" advTm="7911"/>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358043"/>
            <a:ext cx="8534400" cy="394557"/>
          </a:xfrm>
        </p:spPr>
        <p:txBody>
          <a:bodyPr>
            <a:noAutofit/>
          </a:bodyPr>
          <a:lstStyle/>
          <a:p>
            <a:r>
              <a:rPr lang="tr-TR" sz="2400" b="1" i="1" u="sng" dirty="0">
                <a:solidFill>
                  <a:schemeClr val="bg1"/>
                </a:solidFill>
                <a:latin typeface="Times New Roman" panose="02020603050405020304" pitchFamily="18" charset="0"/>
                <a:cs typeface="Times New Roman" panose="02020603050405020304" pitchFamily="18" charset="0"/>
              </a:rPr>
              <a:t>Konutlarda Oturma </a:t>
            </a:r>
            <a:r>
              <a:rPr lang="tr-TR" sz="2400" b="1" i="1" u="sng" dirty="0" smtClean="0">
                <a:solidFill>
                  <a:schemeClr val="bg1"/>
                </a:solidFill>
                <a:latin typeface="Times New Roman" panose="02020603050405020304" pitchFamily="18" charset="0"/>
                <a:cs typeface="Times New Roman" panose="02020603050405020304" pitchFamily="18" charset="0"/>
              </a:rPr>
              <a:t>Süreleri</a:t>
            </a:r>
            <a:endParaRPr lang="tr-TR" sz="2400" b="1" i="1" u="sng"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1752600"/>
            <a:ext cx="8534400" cy="4648200"/>
          </a:xfrm>
        </p:spPr>
        <p:txBody>
          <a:bodyPr>
            <a:normAutofit fontScale="85000" lnSpcReduction="10000"/>
          </a:bodyPr>
          <a:lstStyle/>
          <a:p>
            <a:pPr marL="0" indent="0" algn="just">
              <a:buNone/>
            </a:pPr>
            <a:r>
              <a:rPr lang="tr-TR" sz="1900" dirty="0">
                <a:solidFill>
                  <a:schemeClr val="bg1"/>
                </a:solidFill>
                <a:latin typeface="Times New Roman" panose="02020603050405020304" pitchFamily="18" charset="0"/>
                <a:cs typeface="Times New Roman" panose="02020603050405020304" pitchFamily="18" charset="0"/>
              </a:rPr>
              <a:t>Özel, görev ve hizmet tahsisli konutlarda, tahsise esas olan görev veya hizmetin devamı süresince oturulabilir.</a:t>
            </a:r>
          </a:p>
          <a:p>
            <a:pPr marL="0" indent="0" algn="just">
              <a:buNone/>
            </a:pPr>
            <a:r>
              <a:rPr lang="tr-TR" sz="1900" dirty="0" smtClean="0">
                <a:solidFill>
                  <a:schemeClr val="bg1"/>
                </a:solidFill>
                <a:latin typeface="Times New Roman" panose="02020603050405020304" pitchFamily="18" charset="0"/>
                <a:cs typeface="Times New Roman" panose="02020603050405020304" pitchFamily="18" charset="0"/>
              </a:rPr>
              <a:t>Görevi </a:t>
            </a:r>
            <a:r>
              <a:rPr lang="tr-TR" sz="1900" dirty="0">
                <a:solidFill>
                  <a:schemeClr val="bg1"/>
                </a:solidFill>
                <a:latin typeface="Times New Roman" panose="02020603050405020304" pitchFamily="18" charset="0"/>
                <a:cs typeface="Times New Roman" panose="02020603050405020304" pitchFamily="18" charset="0"/>
              </a:rPr>
              <a:t>gereği hizmet veya görev tahsisli konut tahsis edilenler, bu görevlerinden ayrıldıkları takdirde, kendilerine yapılacak tebliğ tarihinden itibaren iki ay içinde konut boşaltılır. Bunlara Yönetmelik hükümleri çerçevesinde sıra tahsisli konut tahsis edilir.</a:t>
            </a:r>
          </a:p>
          <a:p>
            <a:pPr marL="0" indent="0" algn="just">
              <a:buNone/>
            </a:pPr>
            <a:r>
              <a:rPr lang="tr-TR" sz="1900" dirty="0">
                <a:solidFill>
                  <a:schemeClr val="bg1"/>
                </a:solidFill>
                <a:latin typeface="Times New Roman" panose="02020603050405020304" pitchFamily="18" charset="0"/>
                <a:cs typeface="Times New Roman" panose="02020603050405020304" pitchFamily="18" charset="0"/>
              </a:rPr>
              <a:t>Sıra tahsisli konutlarda ise oturma süresi beş yıldır.</a:t>
            </a:r>
          </a:p>
          <a:p>
            <a:pPr marL="0" indent="0" algn="just">
              <a:buNone/>
            </a:pPr>
            <a:r>
              <a:rPr lang="tr-TR" sz="1900" dirty="0">
                <a:solidFill>
                  <a:schemeClr val="bg1"/>
                </a:solidFill>
                <a:latin typeface="Times New Roman" panose="02020603050405020304" pitchFamily="18" charset="0"/>
                <a:cs typeface="Times New Roman" panose="02020603050405020304" pitchFamily="18" charset="0"/>
              </a:rPr>
              <a:t>Ancak,</a:t>
            </a:r>
          </a:p>
          <a:p>
            <a:pPr marL="0" indent="0" algn="just">
              <a:buNone/>
            </a:pPr>
            <a:r>
              <a:rPr lang="tr-TR" sz="1900" dirty="0" smtClean="0">
                <a:solidFill>
                  <a:schemeClr val="bg1"/>
                </a:solidFill>
                <a:latin typeface="Times New Roman" panose="02020603050405020304" pitchFamily="18" charset="0"/>
                <a:cs typeface="Times New Roman" panose="02020603050405020304" pitchFamily="18" charset="0"/>
              </a:rPr>
              <a:t>a)Bu </a:t>
            </a:r>
            <a:r>
              <a:rPr lang="tr-TR" sz="1900" dirty="0">
                <a:solidFill>
                  <a:schemeClr val="bg1"/>
                </a:solidFill>
                <a:latin typeface="Times New Roman" panose="02020603050405020304" pitchFamily="18" charset="0"/>
                <a:cs typeface="Times New Roman" panose="02020603050405020304" pitchFamily="18" charset="0"/>
              </a:rPr>
              <a:t>sürenin tamamlanmasından sonra, konuttan yararlanacak başka personelin olmaması halinde, belli bir süre verilmeksizin ve şartlı olarak konutta oturmaya devam edilmesine izin verilebilir.</a:t>
            </a:r>
          </a:p>
          <a:p>
            <a:pPr marL="0" indent="0" algn="just">
              <a:buNone/>
            </a:pPr>
            <a:r>
              <a:rPr lang="tr-TR" sz="1900" dirty="0">
                <a:solidFill>
                  <a:schemeClr val="bg1"/>
                </a:solidFill>
                <a:latin typeface="Times New Roman" panose="02020603050405020304" pitchFamily="18" charset="0"/>
                <a:cs typeface="Times New Roman" panose="02020603050405020304" pitchFamily="18" charset="0"/>
              </a:rPr>
              <a:t>b</a:t>
            </a:r>
            <a:r>
              <a:rPr lang="tr-TR" sz="1900" dirty="0" smtClean="0">
                <a:solidFill>
                  <a:schemeClr val="bg1"/>
                </a:solidFill>
                <a:latin typeface="Times New Roman" panose="02020603050405020304" pitchFamily="18" charset="0"/>
                <a:cs typeface="Times New Roman" panose="02020603050405020304" pitchFamily="18" charset="0"/>
              </a:rPr>
              <a:t>) Konuta </a:t>
            </a:r>
            <a:r>
              <a:rPr lang="tr-TR" sz="1900" dirty="0">
                <a:solidFill>
                  <a:schemeClr val="bg1"/>
                </a:solidFill>
                <a:latin typeface="Times New Roman" panose="02020603050405020304" pitchFamily="18" charset="0"/>
                <a:cs typeface="Times New Roman" panose="02020603050405020304" pitchFamily="18" charset="0"/>
              </a:rPr>
              <a:t>girmek için sıra bekleyen bulunduğu takdirde, beş yıldan fazla oturma süresi en fazla olandan başlamak üzere, tebliğ tarihinden itibaren 15 (</a:t>
            </a:r>
            <a:r>
              <a:rPr lang="tr-TR" sz="1900" dirty="0" err="1">
                <a:solidFill>
                  <a:schemeClr val="bg1"/>
                </a:solidFill>
                <a:latin typeface="Times New Roman" panose="02020603050405020304" pitchFamily="18" charset="0"/>
                <a:cs typeface="Times New Roman" panose="02020603050405020304" pitchFamily="18" charset="0"/>
              </a:rPr>
              <a:t>onbeş</a:t>
            </a:r>
            <a:r>
              <a:rPr lang="tr-TR" sz="1900" dirty="0">
                <a:solidFill>
                  <a:schemeClr val="bg1"/>
                </a:solidFill>
                <a:latin typeface="Times New Roman" panose="02020603050405020304" pitchFamily="18" charset="0"/>
                <a:cs typeface="Times New Roman" panose="02020603050405020304" pitchFamily="18" charset="0"/>
              </a:rPr>
              <a:t>) gün içinde konut boşaltılır</a:t>
            </a:r>
            <a:r>
              <a:rPr lang="tr-TR" sz="1900" dirty="0" smtClean="0">
                <a:solidFill>
                  <a:schemeClr val="bg1"/>
                </a:solidFill>
                <a:latin typeface="Times New Roman" panose="02020603050405020304" pitchFamily="18" charset="0"/>
                <a:cs typeface="Times New Roman" panose="02020603050405020304" pitchFamily="18" charset="0"/>
              </a:rPr>
              <a:t>.</a:t>
            </a:r>
          </a:p>
          <a:p>
            <a:pPr marL="0" indent="0" algn="just">
              <a:buNone/>
              <a:tabLst>
                <a:tab pos="449580" algn="l"/>
              </a:tabLst>
            </a:pPr>
            <a:r>
              <a:rPr lang="tr-TR" sz="1900" dirty="0">
                <a:solidFill>
                  <a:schemeClr val="bg1"/>
                </a:solidFill>
                <a:latin typeface="Times New Roman" panose="02020603050405020304" pitchFamily="18" charset="0"/>
                <a:cs typeface="Times New Roman" panose="02020603050405020304" pitchFamily="18" charset="0"/>
              </a:rPr>
              <a:t>c) Görevi gereği hizmet veya görev tahsisli konut tahsis edilenler, bu görevlerinden ayrıldıkları takdirde, kendilerine yapılacak tebliğ tarihinden itibaren iki ay içinde konut boşaltılır. Bunlara Yönetmelik hükümleri çerçevesinde sıra tahsisli konut tahsis edilir.</a:t>
            </a:r>
          </a:p>
          <a:p>
            <a:pPr marL="0" indent="0" algn="just">
              <a:buNone/>
              <a:tabLst>
                <a:tab pos="449580" algn="l"/>
              </a:tabLst>
            </a:pPr>
            <a:r>
              <a:rPr lang="tr-TR" sz="1900" dirty="0">
                <a:solidFill>
                  <a:schemeClr val="bg1"/>
                </a:solidFill>
                <a:latin typeface="Times New Roman" panose="02020603050405020304" pitchFamily="18" charset="0"/>
                <a:cs typeface="Times New Roman" panose="02020603050405020304" pitchFamily="18" charset="0"/>
              </a:rPr>
              <a:t>d) Eşyalı görev tahsisli konutlar, boşaltıldıkları tarihte bu konutlardan yararlanacak kişilerin mevcut olmaması halinde, (2) sayılı cetvelde görev unvanları belirtilen kişilere eşyalı olarak tahsis olunabilir. </a:t>
            </a:r>
          </a:p>
        </p:txBody>
      </p:sp>
      <p:pic>
        <p:nvPicPr>
          <p:cNvPr id="4" name="Resim 3">
            <a:extLst>
              <a:ext uri="{FF2B5EF4-FFF2-40B4-BE49-F238E27FC236}">
                <a16:creationId xmlns:a16="http://schemas.microsoft.com/office/drawing/2014/main" id="{BB1C46E6-FA33-46A8-8A6E-AC394FFACC5C}"/>
              </a:ext>
            </a:extLst>
          </p:cNvPr>
          <p:cNvPicPr>
            <a:picLocks noChangeAspect="1"/>
          </p:cNvPicPr>
          <p:nvPr/>
        </p:nvPicPr>
        <p:blipFill>
          <a:blip r:embed="rId2"/>
          <a:stretch>
            <a:fillRect/>
          </a:stretch>
        </p:blipFill>
        <p:spPr>
          <a:xfrm>
            <a:off x="0" y="0"/>
            <a:ext cx="9144000" cy="118262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15871"/>
    </mc:Choice>
    <mc:Fallback xmlns="">
      <p:transition spd="slow" advTm="15871"/>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10084" y="1180915"/>
            <a:ext cx="7900515" cy="724086"/>
          </a:xfrm>
        </p:spPr>
        <p:txBody>
          <a:bodyPr>
            <a:normAutofit fontScale="90000"/>
          </a:bodyPr>
          <a:lstStyle/>
          <a:p>
            <a:r>
              <a:rPr lang="tr-TR" sz="2400" b="1" i="1" u="sng" cap="none" dirty="0">
                <a:solidFill>
                  <a:schemeClr val="bg1"/>
                </a:solidFill>
                <a:latin typeface="Times New Roman" panose="02020603050405020304" pitchFamily="18" charset="0"/>
                <a:ea typeface="+mn-ea"/>
                <a:cs typeface="Times New Roman" panose="02020603050405020304" pitchFamily="18" charset="0"/>
              </a:rPr>
              <a:t>Konutların İşletme, Bakım ve Onarım Giderlerinin Karşılanması</a:t>
            </a:r>
          </a:p>
        </p:txBody>
      </p:sp>
      <p:pic>
        <p:nvPicPr>
          <p:cNvPr id="4" name="İçerik Yer Tutucusu 3">
            <a:extLst>
              <a:ext uri="{FF2B5EF4-FFF2-40B4-BE49-F238E27FC236}">
                <a16:creationId xmlns:a16="http://schemas.microsoft.com/office/drawing/2014/main" id="{BB1C46E6-FA33-46A8-8A6E-AC394FFACC5C}"/>
              </a:ext>
            </a:extLst>
          </p:cNvPr>
          <p:cNvPicPr>
            <a:picLocks noGrp="1" noChangeAspect="1"/>
          </p:cNvPicPr>
          <p:nvPr>
            <p:ph idx="1"/>
          </p:nvPr>
        </p:nvPicPr>
        <p:blipFill>
          <a:blip r:embed="rId2"/>
          <a:stretch>
            <a:fillRect/>
          </a:stretch>
        </p:blipFill>
        <p:spPr>
          <a:xfrm>
            <a:off x="505770" y="152400"/>
            <a:ext cx="7952430" cy="1028514"/>
          </a:xfrm>
          <a:prstGeom prst="rect">
            <a:avLst/>
          </a:prstGeom>
        </p:spPr>
      </p:pic>
      <p:sp>
        <p:nvSpPr>
          <p:cNvPr id="6" name="Dikdörtgen 5"/>
          <p:cNvSpPr/>
          <p:nvPr/>
        </p:nvSpPr>
        <p:spPr>
          <a:xfrm>
            <a:off x="505770" y="2198971"/>
            <a:ext cx="8485830" cy="4247317"/>
          </a:xfrm>
          <a:prstGeom prst="rect">
            <a:avLst/>
          </a:prstGeom>
        </p:spPr>
        <p:txBody>
          <a:bodyPr wrap="square">
            <a:spAutoFit/>
          </a:bodyPr>
          <a:lstStyle/>
          <a:p>
            <a:pPr lvl="0" algn="just">
              <a:lnSpc>
                <a:spcPts val="1200"/>
              </a:lnSpc>
              <a:spcBef>
                <a:spcPct val="0"/>
              </a:spcBef>
              <a:tabLst>
                <a:tab pos="449580" algn="l"/>
              </a:tabLst>
            </a:pPr>
            <a:r>
              <a:rPr lang="tr-TR" sz="1600" dirty="0" smtClean="0">
                <a:ln w="3175" cmpd="sng">
                  <a:noFill/>
                </a:ln>
                <a:solidFill>
                  <a:prstClr val="black"/>
                </a:solidFill>
                <a:latin typeface="Times New Roman" panose="02020603050405020304" pitchFamily="18" charset="0"/>
                <a:cs typeface="Times New Roman" panose="02020603050405020304" pitchFamily="18" charset="0"/>
              </a:rPr>
              <a:t>.</a:t>
            </a:r>
            <a:endParaRPr lang="tr-TR" sz="1600" dirty="0">
              <a:ln w="3175" cmpd="sng">
                <a:noFill/>
              </a:ln>
              <a:solidFill>
                <a:prstClr val="black"/>
              </a:solidFill>
              <a:latin typeface="Times New Roman" panose="02020603050405020304" pitchFamily="18" charset="0"/>
              <a:cs typeface="Times New Roman" panose="02020603050405020304" pitchFamily="18" charset="0"/>
            </a:endParaRPr>
          </a:p>
          <a:p>
            <a:pPr algn="just">
              <a:lnSpc>
                <a:spcPts val="1200"/>
              </a:lnSpc>
              <a:spcBef>
                <a:spcPct val="0"/>
              </a:spcBef>
              <a:spcAft>
                <a:spcPts val="0"/>
              </a:spcAft>
              <a:tabLst>
                <a:tab pos="449580" algn="l"/>
              </a:tabLst>
            </a:pPr>
            <a:r>
              <a:rPr lang="tr-TR" sz="1600" dirty="0" smtClean="0">
                <a:ln w="3175" cmpd="sng">
                  <a:noFill/>
                </a:ln>
                <a:solidFill>
                  <a:schemeClr val="bg1"/>
                </a:solidFill>
                <a:latin typeface="Times New Roman" panose="02020603050405020304" pitchFamily="18" charset="0"/>
                <a:cs typeface="Times New Roman" panose="02020603050405020304" pitchFamily="18" charset="0"/>
              </a:rPr>
              <a:t>Bu </a:t>
            </a:r>
            <a:r>
              <a:rPr lang="tr-TR" sz="1600" dirty="0">
                <a:ln w="3175" cmpd="sng">
                  <a:noFill/>
                </a:ln>
                <a:solidFill>
                  <a:schemeClr val="bg1"/>
                </a:solidFill>
                <a:latin typeface="Times New Roman" panose="02020603050405020304" pitchFamily="18" charset="0"/>
                <a:cs typeface="Times New Roman" panose="02020603050405020304" pitchFamily="18" charset="0"/>
              </a:rPr>
              <a:t>Yönetmeliğe göre, kamu konutu olarak ayrılan konutların; </a:t>
            </a:r>
            <a:endParaRPr lang="tr-TR" sz="1600" dirty="0" smtClean="0">
              <a:ln w="3175" cmpd="sng">
                <a:noFill/>
              </a:ln>
              <a:solidFill>
                <a:schemeClr val="bg1"/>
              </a:solidFill>
              <a:latin typeface="Times New Roman" panose="02020603050405020304" pitchFamily="18" charset="0"/>
              <a:cs typeface="Times New Roman" panose="02020603050405020304" pitchFamily="18" charset="0"/>
            </a:endParaRPr>
          </a:p>
          <a:p>
            <a:pPr algn="just">
              <a:lnSpc>
                <a:spcPts val="1200"/>
              </a:lnSpc>
              <a:spcBef>
                <a:spcPct val="0"/>
              </a:spcBef>
              <a:spcAft>
                <a:spcPts val="0"/>
              </a:spcAft>
              <a:tabLst>
                <a:tab pos="449580" algn="l"/>
              </a:tabLst>
            </a:pPr>
            <a:endParaRPr lang="tr-TR" sz="1600" dirty="0">
              <a:ln w="3175" cmpd="sng">
                <a:noFill/>
              </a:ln>
              <a:solidFill>
                <a:schemeClr val="bg1"/>
              </a:solidFill>
              <a:latin typeface="Times New Roman" panose="02020603050405020304" pitchFamily="18" charset="0"/>
              <a:cs typeface="Times New Roman" panose="02020603050405020304" pitchFamily="18" charset="0"/>
            </a:endParaRPr>
          </a:p>
          <a:p>
            <a:pPr algn="just">
              <a:lnSpc>
                <a:spcPts val="1200"/>
              </a:lnSpc>
              <a:spcBef>
                <a:spcPct val="0"/>
              </a:spcBef>
              <a:spcAft>
                <a:spcPts val="0"/>
              </a:spcAft>
              <a:tabLst>
                <a:tab pos="449580" algn="l"/>
              </a:tabLst>
            </a:pPr>
            <a:r>
              <a:rPr lang="tr-TR" sz="1600" dirty="0" smtClean="0">
                <a:ln w="3175" cmpd="sng">
                  <a:noFill/>
                </a:ln>
                <a:solidFill>
                  <a:schemeClr val="bg1"/>
                </a:solidFill>
                <a:latin typeface="Times New Roman" panose="02020603050405020304" pitchFamily="18" charset="0"/>
                <a:cs typeface="Times New Roman" panose="02020603050405020304" pitchFamily="18" charset="0"/>
              </a:rPr>
              <a:t>1</a:t>
            </a:r>
            <a:r>
              <a:rPr lang="tr-TR" sz="1600" dirty="0">
                <a:ln w="3175" cmpd="sng">
                  <a:noFill/>
                </a:ln>
                <a:solidFill>
                  <a:schemeClr val="bg1"/>
                </a:solidFill>
                <a:latin typeface="Times New Roman" panose="02020603050405020304" pitchFamily="18" charset="0"/>
                <a:cs typeface="Times New Roman" panose="02020603050405020304" pitchFamily="18" charset="0"/>
              </a:rPr>
              <a:t>) 634 sayılı Kat Mülkiyeti Kanununa tabi olmayan kaloriferli konutların ısınma giderleri</a:t>
            </a:r>
            <a:r>
              <a:rPr lang="tr-TR" sz="1600" dirty="0" smtClean="0">
                <a:ln w="3175" cmpd="sng">
                  <a:noFill/>
                </a:ln>
                <a:solidFill>
                  <a:schemeClr val="bg1"/>
                </a:solidFill>
                <a:latin typeface="Times New Roman" panose="02020603050405020304" pitchFamily="18" charset="0"/>
                <a:cs typeface="Times New Roman" panose="02020603050405020304" pitchFamily="18" charset="0"/>
              </a:rPr>
              <a:t>,</a:t>
            </a:r>
          </a:p>
          <a:p>
            <a:pPr algn="just">
              <a:lnSpc>
                <a:spcPts val="1200"/>
              </a:lnSpc>
              <a:spcBef>
                <a:spcPct val="0"/>
              </a:spcBef>
              <a:spcAft>
                <a:spcPts val="0"/>
              </a:spcAft>
              <a:tabLst>
                <a:tab pos="449580" algn="l"/>
              </a:tabLst>
            </a:pPr>
            <a:r>
              <a:rPr lang="tr-TR" sz="1600" dirty="0" smtClean="0">
                <a:ln w="3175" cmpd="sng">
                  <a:noFill/>
                </a:ln>
                <a:solidFill>
                  <a:schemeClr val="bg1"/>
                </a:solidFill>
                <a:latin typeface="Times New Roman" panose="02020603050405020304" pitchFamily="18" charset="0"/>
                <a:cs typeface="Times New Roman" panose="02020603050405020304" pitchFamily="18" charset="0"/>
              </a:rPr>
              <a:t> </a:t>
            </a:r>
            <a:endParaRPr lang="tr-TR" sz="1600" dirty="0">
              <a:ln w="3175" cmpd="sng">
                <a:noFill/>
              </a:ln>
              <a:solidFill>
                <a:schemeClr val="bg1"/>
              </a:solidFill>
              <a:latin typeface="Times New Roman" panose="02020603050405020304" pitchFamily="18" charset="0"/>
              <a:cs typeface="Times New Roman" panose="02020603050405020304" pitchFamily="18" charset="0"/>
            </a:endParaRPr>
          </a:p>
          <a:p>
            <a:pPr algn="just">
              <a:lnSpc>
                <a:spcPts val="1200"/>
              </a:lnSpc>
              <a:spcBef>
                <a:spcPct val="0"/>
              </a:spcBef>
              <a:spcAft>
                <a:spcPts val="0"/>
              </a:spcAft>
              <a:tabLst>
                <a:tab pos="449580" algn="l"/>
              </a:tabLst>
            </a:pPr>
            <a:r>
              <a:rPr lang="tr-TR" sz="1600" dirty="0" smtClean="0">
                <a:ln w="3175" cmpd="sng">
                  <a:noFill/>
                </a:ln>
                <a:solidFill>
                  <a:schemeClr val="bg1"/>
                </a:solidFill>
                <a:latin typeface="Times New Roman" panose="02020603050405020304" pitchFamily="18" charset="0"/>
                <a:cs typeface="Times New Roman" panose="02020603050405020304" pitchFamily="18" charset="0"/>
              </a:rPr>
              <a:t>2</a:t>
            </a:r>
            <a:r>
              <a:rPr lang="tr-TR" sz="1600" dirty="0">
                <a:ln w="3175" cmpd="sng">
                  <a:noFill/>
                </a:ln>
                <a:solidFill>
                  <a:schemeClr val="bg1"/>
                </a:solidFill>
                <a:latin typeface="Times New Roman" panose="02020603050405020304" pitchFamily="18" charset="0"/>
                <a:cs typeface="Times New Roman" panose="02020603050405020304" pitchFamily="18" charset="0"/>
              </a:rPr>
              <a:t>) Borçlar Kanununun 258 </a:t>
            </a:r>
            <a:r>
              <a:rPr lang="tr-TR" sz="1600" dirty="0" err="1">
                <a:ln w="3175" cmpd="sng">
                  <a:noFill/>
                </a:ln>
                <a:solidFill>
                  <a:schemeClr val="bg1"/>
                </a:solidFill>
                <a:latin typeface="Times New Roman" panose="02020603050405020304" pitchFamily="18" charset="0"/>
                <a:cs typeface="Times New Roman" panose="02020603050405020304" pitchFamily="18" charset="0"/>
              </a:rPr>
              <a:t>nci</a:t>
            </a:r>
            <a:r>
              <a:rPr lang="tr-TR" sz="1600" dirty="0">
                <a:ln w="3175" cmpd="sng">
                  <a:noFill/>
                </a:ln>
                <a:solidFill>
                  <a:schemeClr val="bg1"/>
                </a:solidFill>
                <a:latin typeface="Times New Roman" panose="02020603050405020304" pitchFamily="18" charset="0"/>
                <a:cs typeface="Times New Roman" panose="02020603050405020304" pitchFamily="18" charset="0"/>
              </a:rPr>
              <a:t> maddesinde bahsi geçen ve konutların olağan kullanılmasından doğan temizlik ve küçük onarım giderleri dışında kalan asansör, kalorifer, ana duvarlar, çatı, koridor gibi ortak yerlerin bakımı, korunması ve onarımı ile ilgili giderleri</a:t>
            </a:r>
            <a:r>
              <a:rPr lang="tr-TR" sz="1600" dirty="0" smtClean="0">
                <a:ln w="3175" cmpd="sng">
                  <a:noFill/>
                </a:ln>
                <a:solidFill>
                  <a:schemeClr val="bg1"/>
                </a:solidFill>
                <a:latin typeface="Times New Roman" panose="02020603050405020304" pitchFamily="18" charset="0"/>
                <a:cs typeface="Times New Roman" panose="02020603050405020304" pitchFamily="18" charset="0"/>
              </a:rPr>
              <a:t>,</a:t>
            </a:r>
          </a:p>
          <a:p>
            <a:pPr algn="just">
              <a:lnSpc>
                <a:spcPts val="1200"/>
              </a:lnSpc>
              <a:spcBef>
                <a:spcPct val="0"/>
              </a:spcBef>
              <a:spcAft>
                <a:spcPts val="0"/>
              </a:spcAft>
              <a:tabLst>
                <a:tab pos="449580" algn="l"/>
              </a:tabLst>
            </a:pPr>
            <a:endParaRPr lang="tr-TR" sz="1600" dirty="0">
              <a:ln w="3175" cmpd="sng">
                <a:noFill/>
              </a:ln>
              <a:solidFill>
                <a:schemeClr val="bg1"/>
              </a:solidFill>
              <a:latin typeface="Times New Roman" panose="02020603050405020304" pitchFamily="18" charset="0"/>
              <a:cs typeface="Times New Roman" panose="02020603050405020304" pitchFamily="18" charset="0"/>
            </a:endParaRPr>
          </a:p>
          <a:p>
            <a:pPr algn="just">
              <a:lnSpc>
                <a:spcPts val="1200"/>
              </a:lnSpc>
              <a:spcBef>
                <a:spcPct val="0"/>
              </a:spcBef>
              <a:spcAft>
                <a:spcPts val="0"/>
              </a:spcAft>
              <a:tabLst>
                <a:tab pos="449580" algn="l"/>
              </a:tabLst>
            </a:pPr>
            <a:r>
              <a:rPr lang="tr-TR" sz="1600" dirty="0" smtClean="0">
                <a:ln w="3175" cmpd="sng">
                  <a:noFill/>
                </a:ln>
                <a:solidFill>
                  <a:schemeClr val="bg1"/>
                </a:solidFill>
                <a:latin typeface="Times New Roman" panose="02020603050405020304" pitchFamily="18" charset="0"/>
                <a:cs typeface="Times New Roman" panose="02020603050405020304" pitchFamily="18" charset="0"/>
              </a:rPr>
              <a:t>3</a:t>
            </a:r>
            <a:r>
              <a:rPr lang="tr-TR" sz="1600" dirty="0">
                <a:ln w="3175" cmpd="sng">
                  <a:noFill/>
                </a:ln>
                <a:solidFill>
                  <a:schemeClr val="bg1"/>
                </a:solidFill>
                <a:latin typeface="Times New Roman" panose="02020603050405020304" pitchFamily="18" charset="0"/>
                <a:cs typeface="Times New Roman" panose="02020603050405020304" pitchFamily="18" charset="0"/>
              </a:rPr>
              <a:t>) Kalorifer, hidrofor ve asansör gibi ortak tesislerin elektrik ve işletme giderleri</a:t>
            </a:r>
            <a:r>
              <a:rPr lang="tr-TR" sz="1600" dirty="0" smtClean="0">
                <a:ln w="3175" cmpd="sng">
                  <a:noFill/>
                </a:ln>
                <a:solidFill>
                  <a:schemeClr val="bg1"/>
                </a:solidFill>
                <a:latin typeface="Times New Roman" panose="02020603050405020304" pitchFamily="18" charset="0"/>
                <a:cs typeface="Times New Roman" panose="02020603050405020304" pitchFamily="18" charset="0"/>
              </a:rPr>
              <a:t>,</a:t>
            </a:r>
          </a:p>
          <a:p>
            <a:pPr algn="just">
              <a:lnSpc>
                <a:spcPts val="1200"/>
              </a:lnSpc>
              <a:spcBef>
                <a:spcPct val="0"/>
              </a:spcBef>
              <a:spcAft>
                <a:spcPts val="0"/>
              </a:spcAft>
              <a:tabLst>
                <a:tab pos="449580" algn="l"/>
              </a:tabLst>
            </a:pPr>
            <a:endParaRPr lang="tr-TR" sz="1600" dirty="0">
              <a:ln w="3175" cmpd="sng">
                <a:noFill/>
              </a:ln>
              <a:solidFill>
                <a:schemeClr val="bg1"/>
              </a:solidFill>
              <a:latin typeface="Times New Roman" panose="02020603050405020304" pitchFamily="18" charset="0"/>
              <a:cs typeface="Times New Roman" panose="02020603050405020304" pitchFamily="18" charset="0"/>
            </a:endParaRPr>
          </a:p>
          <a:p>
            <a:pPr algn="just">
              <a:lnSpc>
                <a:spcPts val="1200"/>
              </a:lnSpc>
              <a:spcBef>
                <a:spcPct val="0"/>
              </a:spcBef>
              <a:spcAft>
                <a:spcPts val="0"/>
              </a:spcAft>
              <a:tabLst>
                <a:tab pos="449580" algn="l"/>
              </a:tabLst>
            </a:pPr>
            <a:r>
              <a:rPr lang="tr-TR" sz="1600" dirty="0" smtClean="0">
                <a:ln w="3175" cmpd="sng">
                  <a:noFill/>
                </a:ln>
                <a:solidFill>
                  <a:schemeClr val="bg1"/>
                </a:solidFill>
                <a:latin typeface="Times New Roman" panose="02020603050405020304" pitchFamily="18" charset="0"/>
                <a:cs typeface="Times New Roman" panose="02020603050405020304" pitchFamily="18" charset="0"/>
              </a:rPr>
              <a:t>4</a:t>
            </a:r>
            <a:r>
              <a:rPr lang="tr-TR" sz="1600" dirty="0">
                <a:ln w="3175" cmpd="sng">
                  <a:noFill/>
                </a:ln>
                <a:solidFill>
                  <a:schemeClr val="bg1"/>
                </a:solidFill>
                <a:latin typeface="Times New Roman" panose="02020603050405020304" pitchFamily="18" charset="0"/>
                <a:cs typeface="Times New Roman" panose="02020603050405020304" pitchFamily="18" charset="0"/>
              </a:rPr>
              <a:t>) Yönetmeliğin yayımı tarihinden itibaren beş yılda bir boya (yağlı, plastik gibi) ve üç yılda bir badana giderleri, </a:t>
            </a:r>
            <a:endParaRPr lang="tr-TR" sz="1600" dirty="0" smtClean="0">
              <a:ln w="3175" cmpd="sng">
                <a:noFill/>
              </a:ln>
              <a:solidFill>
                <a:schemeClr val="bg1"/>
              </a:solidFill>
              <a:latin typeface="Times New Roman" panose="02020603050405020304" pitchFamily="18" charset="0"/>
              <a:cs typeface="Times New Roman" panose="02020603050405020304" pitchFamily="18" charset="0"/>
            </a:endParaRPr>
          </a:p>
          <a:p>
            <a:pPr algn="just">
              <a:lnSpc>
                <a:spcPts val="1200"/>
              </a:lnSpc>
              <a:spcBef>
                <a:spcPct val="0"/>
              </a:spcBef>
              <a:spcAft>
                <a:spcPts val="0"/>
              </a:spcAft>
              <a:tabLst>
                <a:tab pos="449580" algn="l"/>
              </a:tabLst>
            </a:pPr>
            <a:endParaRPr lang="tr-TR" sz="1600" dirty="0">
              <a:ln w="3175" cmpd="sng">
                <a:noFill/>
              </a:ln>
              <a:solidFill>
                <a:schemeClr val="bg1"/>
              </a:solidFill>
              <a:latin typeface="Times New Roman" panose="02020603050405020304" pitchFamily="18" charset="0"/>
              <a:cs typeface="Times New Roman" panose="02020603050405020304" pitchFamily="18" charset="0"/>
            </a:endParaRPr>
          </a:p>
          <a:p>
            <a:pPr algn="just">
              <a:lnSpc>
                <a:spcPts val="1200"/>
              </a:lnSpc>
              <a:spcBef>
                <a:spcPct val="0"/>
              </a:spcBef>
              <a:spcAft>
                <a:spcPts val="0"/>
              </a:spcAft>
              <a:tabLst>
                <a:tab pos="449580" algn="l"/>
              </a:tabLst>
            </a:pPr>
            <a:r>
              <a:rPr lang="tr-TR" sz="1600" dirty="0" smtClean="0">
                <a:ln w="3175" cmpd="sng">
                  <a:noFill/>
                </a:ln>
                <a:solidFill>
                  <a:schemeClr val="bg1"/>
                </a:solidFill>
                <a:latin typeface="Times New Roman" panose="02020603050405020304" pitchFamily="18" charset="0"/>
                <a:cs typeface="Times New Roman" panose="02020603050405020304" pitchFamily="18" charset="0"/>
              </a:rPr>
              <a:t>b</a:t>
            </a:r>
            <a:r>
              <a:rPr lang="tr-TR" sz="1600" dirty="0">
                <a:ln w="3175" cmpd="sng">
                  <a:noFill/>
                </a:ln>
                <a:solidFill>
                  <a:schemeClr val="bg1"/>
                </a:solidFill>
                <a:latin typeface="Times New Roman" panose="02020603050405020304" pitchFamily="18" charset="0"/>
                <a:cs typeface="Times New Roman" panose="02020603050405020304" pitchFamily="18" charset="0"/>
              </a:rPr>
              <a:t>) Özel tahsisli konutların ısınma, işletme, bakım ve onarım giderleri ile demirbaş eşya ve mefruşat giderleri ve konutun aydınlatma, elektrik, su, gaz, temizlik, telefon, kapıcı, </a:t>
            </a:r>
            <a:r>
              <a:rPr lang="tr-TR" sz="1600" dirty="0" err="1">
                <a:ln w="3175" cmpd="sng">
                  <a:noFill/>
                </a:ln>
                <a:solidFill>
                  <a:schemeClr val="bg1"/>
                </a:solidFill>
                <a:latin typeface="Times New Roman" panose="02020603050405020304" pitchFamily="18" charset="0"/>
                <a:cs typeface="Times New Roman" panose="02020603050405020304" pitchFamily="18" charset="0"/>
              </a:rPr>
              <a:t>ahçı</a:t>
            </a:r>
            <a:r>
              <a:rPr lang="tr-TR" sz="1600" dirty="0">
                <a:ln w="3175" cmpd="sng">
                  <a:noFill/>
                </a:ln>
                <a:solidFill>
                  <a:schemeClr val="bg1"/>
                </a:solidFill>
                <a:latin typeface="Times New Roman" panose="02020603050405020304" pitchFamily="18" charset="0"/>
                <a:cs typeface="Times New Roman" panose="02020603050405020304" pitchFamily="18" charset="0"/>
              </a:rPr>
              <a:t>, kaloriferci, bahçıvan ve benzeri giderleri</a:t>
            </a:r>
            <a:r>
              <a:rPr lang="tr-TR" sz="1600" dirty="0" smtClean="0">
                <a:ln w="3175" cmpd="sng">
                  <a:noFill/>
                </a:ln>
                <a:solidFill>
                  <a:schemeClr val="bg1"/>
                </a:solidFill>
                <a:latin typeface="Times New Roman" panose="02020603050405020304" pitchFamily="18" charset="0"/>
                <a:cs typeface="Times New Roman" panose="02020603050405020304" pitchFamily="18" charset="0"/>
              </a:rPr>
              <a:t>,</a:t>
            </a:r>
          </a:p>
          <a:p>
            <a:pPr algn="just">
              <a:lnSpc>
                <a:spcPts val="1200"/>
              </a:lnSpc>
              <a:spcBef>
                <a:spcPct val="0"/>
              </a:spcBef>
              <a:spcAft>
                <a:spcPts val="0"/>
              </a:spcAft>
              <a:tabLst>
                <a:tab pos="449580" algn="l"/>
              </a:tabLst>
            </a:pPr>
            <a:endParaRPr lang="tr-TR" sz="1600" dirty="0">
              <a:ln w="3175" cmpd="sng">
                <a:noFill/>
              </a:ln>
              <a:solidFill>
                <a:schemeClr val="bg1"/>
              </a:solidFill>
              <a:latin typeface="Times New Roman" panose="02020603050405020304" pitchFamily="18" charset="0"/>
              <a:cs typeface="Times New Roman" panose="02020603050405020304" pitchFamily="18" charset="0"/>
            </a:endParaRPr>
          </a:p>
          <a:p>
            <a:pPr algn="just">
              <a:lnSpc>
                <a:spcPts val="1200"/>
              </a:lnSpc>
              <a:spcBef>
                <a:spcPct val="0"/>
              </a:spcBef>
              <a:spcAft>
                <a:spcPts val="0"/>
              </a:spcAft>
              <a:tabLst>
                <a:tab pos="449580" algn="l"/>
              </a:tabLst>
            </a:pPr>
            <a:r>
              <a:rPr lang="tr-TR" sz="1600" dirty="0" smtClean="0">
                <a:ln w="3175" cmpd="sng">
                  <a:noFill/>
                </a:ln>
                <a:solidFill>
                  <a:schemeClr val="bg1"/>
                </a:solidFill>
                <a:latin typeface="Times New Roman" panose="02020603050405020304" pitchFamily="18" charset="0"/>
                <a:cs typeface="Times New Roman" panose="02020603050405020304" pitchFamily="18" charset="0"/>
              </a:rPr>
              <a:t>c</a:t>
            </a:r>
            <a:r>
              <a:rPr lang="tr-TR" sz="1600" dirty="0">
                <a:ln w="3175" cmpd="sng">
                  <a:noFill/>
                </a:ln>
                <a:solidFill>
                  <a:schemeClr val="bg1"/>
                </a:solidFill>
                <a:latin typeface="Times New Roman" panose="02020603050405020304" pitchFamily="18" charset="0"/>
                <a:cs typeface="Times New Roman" panose="02020603050405020304" pitchFamily="18" charset="0"/>
              </a:rPr>
              <a:t>) Görev tahsisli konutlardan (3) sayılı cetvelde belirtilen makam ve rütbe sahiplerine tahsis edilen konutların (a) bendinde belirtilen giderlerine ilave olarak, demirbaş eşya ve mefruşat giderlerinin tamamı ile konutun aydınlatma, elektrik, su, gaz ve benzeri giderlerinin, konutun </a:t>
            </a:r>
            <a:r>
              <a:rPr lang="tr-TR" sz="1600" dirty="0" err="1">
                <a:ln w="3175" cmpd="sng">
                  <a:noFill/>
                </a:ln>
                <a:solidFill>
                  <a:schemeClr val="bg1"/>
                </a:solidFill>
                <a:latin typeface="Times New Roman" panose="02020603050405020304" pitchFamily="18" charset="0"/>
                <a:cs typeface="Times New Roman" panose="02020603050405020304" pitchFamily="18" charset="0"/>
              </a:rPr>
              <a:t>yüzyirmi</a:t>
            </a:r>
            <a:r>
              <a:rPr lang="tr-TR" sz="1600" dirty="0">
                <a:ln w="3175" cmpd="sng">
                  <a:noFill/>
                </a:ln>
                <a:solidFill>
                  <a:schemeClr val="bg1"/>
                </a:solidFill>
                <a:latin typeface="Times New Roman" panose="02020603050405020304" pitchFamily="18" charset="0"/>
                <a:cs typeface="Times New Roman" panose="02020603050405020304" pitchFamily="18" charset="0"/>
              </a:rPr>
              <a:t> metrekaresine isabet eden kısmından </a:t>
            </a:r>
            <a:r>
              <a:rPr lang="tr-TR" sz="1600" dirty="0" smtClean="0">
                <a:ln w="3175" cmpd="sng">
                  <a:noFill/>
                </a:ln>
                <a:solidFill>
                  <a:schemeClr val="bg1"/>
                </a:solidFill>
                <a:latin typeface="Times New Roman" panose="02020603050405020304" pitchFamily="18" charset="0"/>
                <a:cs typeface="Times New Roman" panose="02020603050405020304" pitchFamily="18" charset="0"/>
              </a:rPr>
              <a:t>fazlası Kamu </a:t>
            </a:r>
            <a:r>
              <a:rPr lang="tr-TR" sz="1600" dirty="0">
                <a:ln w="3175" cmpd="sng">
                  <a:noFill/>
                </a:ln>
                <a:solidFill>
                  <a:schemeClr val="bg1"/>
                </a:solidFill>
                <a:latin typeface="Times New Roman" panose="02020603050405020304" pitchFamily="18" charset="0"/>
                <a:cs typeface="Times New Roman" panose="02020603050405020304" pitchFamily="18" charset="0"/>
              </a:rPr>
              <a:t>kurum ve kuruluşlarınca karşılanır</a:t>
            </a:r>
            <a:r>
              <a:rPr lang="tr-TR" sz="1600" dirty="0" smtClean="0">
                <a:ln w="3175" cmpd="sng">
                  <a:noFill/>
                </a:ln>
                <a:solidFill>
                  <a:schemeClr val="bg1"/>
                </a:solidFill>
                <a:latin typeface="Times New Roman" panose="02020603050405020304" pitchFamily="18" charset="0"/>
                <a:cs typeface="Times New Roman" panose="02020603050405020304" pitchFamily="18" charset="0"/>
              </a:rPr>
              <a:t>.</a:t>
            </a:r>
          </a:p>
          <a:p>
            <a:pPr algn="just">
              <a:lnSpc>
                <a:spcPts val="1200"/>
              </a:lnSpc>
              <a:spcBef>
                <a:spcPct val="0"/>
              </a:spcBef>
              <a:spcAft>
                <a:spcPts val="0"/>
              </a:spcAft>
              <a:tabLst>
                <a:tab pos="449580" algn="l"/>
              </a:tabLst>
            </a:pPr>
            <a:endParaRPr lang="tr-TR" sz="1600" dirty="0">
              <a:ln w="3175" cmpd="sng">
                <a:noFill/>
              </a:ln>
              <a:solidFill>
                <a:schemeClr val="bg1"/>
              </a:solidFill>
              <a:latin typeface="Times New Roman" panose="02020603050405020304" pitchFamily="18" charset="0"/>
              <a:cs typeface="Times New Roman" panose="02020603050405020304" pitchFamily="18" charset="0"/>
            </a:endParaRPr>
          </a:p>
          <a:p>
            <a:pPr algn="just">
              <a:lnSpc>
                <a:spcPts val="1200"/>
              </a:lnSpc>
              <a:spcBef>
                <a:spcPct val="0"/>
              </a:spcBef>
              <a:spcAft>
                <a:spcPts val="0"/>
              </a:spcAft>
              <a:tabLst>
                <a:tab pos="449580" algn="l"/>
              </a:tabLst>
            </a:pPr>
            <a:r>
              <a:rPr lang="tr-TR" sz="1600" dirty="0" smtClean="0">
                <a:ln w="3175" cmpd="sng">
                  <a:noFill/>
                </a:ln>
                <a:solidFill>
                  <a:schemeClr val="bg1"/>
                </a:solidFill>
                <a:latin typeface="Times New Roman" panose="02020603050405020304" pitchFamily="18" charset="0"/>
                <a:cs typeface="Times New Roman" panose="02020603050405020304" pitchFamily="18" charset="0"/>
              </a:rPr>
              <a:t>Konutta </a:t>
            </a:r>
            <a:r>
              <a:rPr lang="tr-TR" sz="1600" dirty="0">
                <a:ln w="3175" cmpd="sng">
                  <a:noFill/>
                </a:ln>
                <a:solidFill>
                  <a:schemeClr val="bg1"/>
                </a:solidFill>
                <a:latin typeface="Times New Roman" panose="02020603050405020304" pitchFamily="18" charset="0"/>
                <a:cs typeface="Times New Roman" panose="02020603050405020304" pitchFamily="18" charset="0"/>
              </a:rPr>
              <a:t>oturanlar, kurum ve kuruluşlara ait olup, yapılması uygun görülen onarımların yapılmasına engel olamazlar ve meşru bir mazeret olmadıkça tarihini erteleyemezler</a:t>
            </a:r>
            <a:r>
              <a:rPr lang="tr-TR" sz="1600" dirty="0" smtClean="0">
                <a:ln w="3175" cmpd="sng">
                  <a:noFill/>
                </a:ln>
                <a:solidFill>
                  <a:schemeClr val="bg1"/>
                </a:solidFill>
                <a:latin typeface="Times New Roman" panose="02020603050405020304" pitchFamily="18" charset="0"/>
                <a:cs typeface="Times New Roman" panose="02020603050405020304" pitchFamily="18" charset="0"/>
              </a:rPr>
              <a:t>.</a:t>
            </a:r>
          </a:p>
          <a:p>
            <a:pPr algn="just">
              <a:lnSpc>
                <a:spcPts val="1200"/>
              </a:lnSpc>
              <a:spcBef>
                <a:spcPct val="0"/>
              </a:spcBef>
              <a:spcAft>
                <a:spcPts val="0"/>
              </a:spcAft>
              <a:tabLst>
                <a:tab pos="449580" algn="l"/>
              </a:tabLst>
            </a:pPr>
            <a:endParaRPr lang="tr-TR" sz="1600" dirty="0">
              <a:ln w="3175" cmpd="sng">
                <a:noFill/>
              </a:ln>
              <a:solidFill>
                <a:schemeClr val="bg1"/>
              </a:solidFill>
              <a:latin typeface="Times New Roman" panose="02020603050405020304" pitchFamily="18" charset="0"/>
              <a:cs typeface="Times New Roman" panose="02020603050405020304" pitchFamily="18" charset="0"/>
            </a:endParaRPr>
          </a:p>
          <a:p>
            <a:pPr algn="just">
              <a:lnSpc>
                <a:spcPts val="1200"/>
              </a:lnSpc>
              <a:spcBef>
                <a:spcPct val="0"/>
              </a:spcBef>
              <a:spcAft>
                <a:spcPts val="0"/>
              </a:spcAft>
              <a:tabLst>
                <a:tab pos="449580" algn="l"/>
              </a:tabLst>
            </a:pPr>
            <a:r>
              <a:rPr lang="tr-TR" sz="1600" dirty="0" smtClean="0">
                <a:ln w="3175" cmpd="sng">
                  <a:noFill/>
                </a:ln>
                <a:solidFill>
                  <a:schemeClr val="bg1"/>
                </a:solidFill>
                <a:latin typeface="Times New Roman" panose="02020603050405020304" pitchFamily="18" charset="0"/>
                <a:cs typeface="Times New Roman" panose="02020603050405020304" pitchFamily="18" charset="0"/>
              </a:rPr>
              <a:t>Konutta </a:t>
            </a:r>
            <a:r>
              <a:rPr lang="tr-TR" sz="1600" dirty="0">
                <a:ln w="3175" cmpd="sng">
                  <a:noFill/>
                </a:ln>
                <a:solidFill>
                  <a:schemeClr val="bg1"/>
                </a:solidFill>
                <a:latin typeface="Times New Roman" panose="02020603050405020304" pitchFamily="18" charset="0"/>
                <a:cs typeface="Times New Roman" panose="02020603050405020304" pitchFamily="18" charset="0"/>
              </a:rPr>
              <a:t>oturanların kurumlarının </a:t>
            </a:r>
            <a:r>
              <a:rPr lang="tr-TR" sz="1600" dirty="0" err="1">
                <a:ln w="3175" cmpd="sng">
                  <a:noFill/>
                </a:ln>
                <a:solidFill>
                  <a:schemeClr val="bg1"/>
                </a:solidFill>
                <a:latin typeface="Times New Roman" panose="02020603050405020304" pitchFamily="18" charset="0"/>
                <a:cs typeface="Times New Roman" panose="02020603050405020304" pitchFamily="18" charset="0"/>
              </a:rPr>
              <a:t>muvafakatını</a:t>
            </a:r>
            <a:r>
              <a:rPr lang="tr-TR" sz="1600" dirty="0">
                <a:ln w="3175" cmpd="sng">
                  <a:noFill/>
                </a:ln>
                <a:solidFill>
                  <a:schemeClr val="bg1"/>
                </a:solidFill>
                <a:latin typeface="Times New Roman" panose="02020603050405020304" pitchFamily="18" charset="0"/>
                <a:cs typeface="Times New Roman" panose="02020603050405020304" pitchFamily="18" charset="0"/>
              </a:rPr>
              <a:t> almadan yaptıkları onarım giderleri ödenmez.</a:t>
            </a:r>
          </a:p>
        </p:txBody>
      </p:sp>
    </p:spTree>
    <p:extLst>
      <p:ext uri="{BB962C8B-B14F-4D97-AF65-F5344CB8AC3E}">
        <p14:creationId xmlns:p14="http://schemas.microsoft.com/office/powerpoint/2010/main" val="42643214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352ECD22-0EB0-40A8-A30B-9DE09719F0DF}"/>
              </a:ext>
            </a:extLst>
          </p:cNvPr>
          <p:cNvSpPr txBox="1"/>
          <p:nvPr/>
        </p:nvSpPr>
        <p:spPr>
          <a:xfrm>
            <a:off x="419100" y="1371600"/>
            <a:ext cx="8305800" cy="892552"/>
          </a:xfrm>
          <a:prstGeom prst="rect">
            <a:avLst/>
          </a:prstGeom>
          <a:noFill/>
        </p:spPr>
        <p:txBody>
          <a:bodyPr wrap="square">
            <a:spAutoFit/>
          </a:bodyPr>
          <a:lstStyle/>
          <a:p>
            <a:r>
              <a:rPr lang="tr-TR" sz="2400" b="1" i="1" u="sng" dirty="0">
                <a:solidFill>
                  <a:schemeClr val="bg1"/>
                </a:solidFill>
                <a:latin typeface="Times New Roman" panose="02020603050405020304" pitchFamily="18" charset="0"/>
                <a:cs typeface="Times New Roman" panose="02020603050405020304" pitchFamily="18" charset="0"/>
              </a:rPr>
              <a:t>Konut Tahsis Edilenler Tarafından Karşılanacak Giderler</a:t>
            </a:r>
          </a:p>
          <a:p>
            <a:r>
              <a:rPr lang="tr-TR" sz="2800" dirty="0" smtClean="0">
                <a:latin typeface="Times New Roman" panose="02020603050405020304" pitchFamily="18" charset="0"/>
                <a:ea typeface="Times New Roman" panose="02020603050405020304" pitchFamily="18" charset="0"/>
              </a:rPr>
              <a:t> </a:t>
            </a:r>
            <a:endParaRPr lang="tr-TR" dirty="0" smtClean="0"/>
          </a:p>
        </p:txBody>
      </p:sp>
      <p:pic>
        <p:nvPicPr>
          <p:cNvPr id="2" name="Resim 1">
            <a:extLst>
              <a:ext uri="{FF2B5EF4-FFF2-40B4-BE49-F238E27FC236}">
                <a16:creationId xmlns:a16="http://schemas.microsoft.com/office/drawing/2014/main" id="{3E068EF9-2B77-496F-A112-C5AF1A78CFD8}"/>
              </a:ext>
            </a:extLst>
          </p:cNvPr>
          <p:cNvPicPr>
            <a:picLocks noChangeAspect="1"/>
          </p:cNvPicPr>
          <p:nvPr/>
        </p:nvPicPr>
        <p:blipFill>
          <a:blip r:embed="rId2"/>
          <a:stretch>
            <a:fillRect/>
          </a:stretch>
        </p:blipFill>
        <p:spPr>
          <a:xfrm>
            <a:off x="0" y="0"/>
            <a:ext cx="9144000" cy="1182624"/>
          </a:xfrm>
          <a:prstGeom prst="rect">
            <a:avLst/>
          </a:prstGeom>
        </p:spPr>
      </p:pic>
      <p:sp>
        <p:nvSpPr>
          <p:cNvPr id="4" name="Dikdörtgen 3"/>
          <p:cNvSpPr/>
          <p:nvPr/>
        </p:nvSpPr>
        <p:spPr>
          <a:xfrm>
            <a:off x="419100" y="2057400"/>
            <a:ext cx="8305800" cy="3016210"/>
          </a:xfrm>
          <a:prstGeom prst="rect">
            <a:avLst/>
          </a:prstGeom>
        </p:spPr>
        <p:txBody>
          <a:bodyPr wrap="square">
            <a:spAutoFit/>
          </a:bodyPr>
          <a:lstStyle/>
          <a:p>
            <a:pPr algn="just">
              <a:lnSpc>
                <a:spcPts val="1200"/>
              </a:lnSpc>
              <a:spcAft>
                <a:spcPts val="0"/>
              </a:spcAft>
              <a:tabLst>
                <a:tab pos="449580" algn="l"/>
              </a:tabLst>
            </a:pPr>
            <a:r>
              <a:rPr lang="tr-TR" sz="1600" dirty="0" smtClean="0">
                <a:solidFill>
                  <a:schemeClr val="bg1"/>
                </a:solidFill>
                <a:latin typeface="Times New Roman" panose="02020603050405020304" pitchFamily="18" charset="0"/>
                <a:cs typeface="Times New Roman" panose="02020603050405020304" pitchFamily="18" charset="0"/>
              </a:rPr>
              <a:t>a) Kalorifersiz </a:t>
            </a:r>
            <a:r>
              <a:rPr lang="tr-TR" sz="1600" dirty="0">
                <a:solidFill>
                  <a:schemeClr val="bg1"/>
                </a:solidFill>
                <a:latin typeface="Times New Roman" panose="02020603050405020304" pitchFamily="18" charset="0"/>
                <a:cs typeface="Times New Roman" panose="02020603050405020304" pitchFamily="18" charset="0"/>
              </a:rPr>
              <a:t>konutlar ile 634 Sayılı Kat Mülkiyeti Kanununa tabi olan kaloriferli konutların ısınma giderleri</a:t>
            </a:r>
            <a:r>
              <a:rPr lang="tr-TR" sz="1600" dirty="0" smtClean="0">
                <a:solidFill>
                  <a:schemeClr val="bg1"/>
                </a:solidFill>
                <a:latin typeface="Times New Roman" panose="02020603050405020304" pitchFamily="18" charset="0"/>
                <a:cs typeface="Times New Roman" panose="02020603050405020304" pitchFamily="18" charset="0"/>
              </a:rPr>
              <a:t>,</a:t>
            </a:r>
          </a:p>
          <a:p>
            <a:pPr algn="just">
              <a:lnSpc>
                <a:spcPts val="1200"/>
              </a:lnSpc>
              <a:spcAft>
                <a:spcPts val="0"/>
              </a:spcAft>
              <a:tabLst>
                <a:tab pos="449580" algn="l"/>
              </a:tabLst>
            </a:pPr>
            <a:endParaRPr lang="tr-TR" sz="1600" dirty="0">
              <a:solidFill>
                <a:schemeClr val="bg1"/>
              </a:solidFill>
              <a:latin typeface="Times New Roman" panose="02020603050405020304" pitchFamily="18" charset="0"/>
              <a:cs typeface="Times New Roman" panose="02020603050405020304" pitchFamily="18" charset="0"/>
            </a:endParaRPr>
          </a:p>
          <a:p>
            <a:pPr algn="just">
              <a:lnSpc>
                <a:spcPts val="1200"/>
              </a:lnSpc>
              <a:spcAft>
                <a:spcPts val="0"/>
              </a:spcAft>
              <a:tabLst>
                <a:tab pos="449580" algn="l"/>
              </a:tabLst>
            </a:pPr>
            <a:r>
              <a:rPr lang="tr-TR" sz="1600" dirty="0" smtClean="0">
                <a:solidFill>
                  <a:schemeClr val="bg1"/>
                </a:solidFill>
                <a:latin typeface="Times New Roman" panose="02020603050405020304" pitchFamily="18" charset="0"/>
                <a:cs typeface="Times New Roman" panose="02020603050405020304" pitchFamily="18" charset="0"/>
              </a:rPr>
              <a:t>b</a:t>
            </a:r>
            <a:r>
              <a:rPr lang="tr-TR" sz="1600" dirty="0">
                <a:solidFill>
                  <a:schemeClr val="bg1"/>
                </a:solidFill>
                <a:latin typeface="Times New Roman" panose="02020603050405020304" pitchFamily="18" charset="0"/>
                <a:cs typeface="Times New Roman" panose="02020603050405020304" pitchFamily="18" charset="0"/>
              </a:rPr>
              <a:t>) Küçük bakım ve onarım giderleri (Kiracı tarafından kırılan camların takılması, bozulan muslukların değiştirilmesi veya tamir edilmesi ve benzeri işler gibi) ile kötü kullanımdan dolayı meydana gelen zarar ve ziyan giderleri,</a:t>
            </a:r>
          </a:p>
          <a:p>
            <a:pPr algn="just">
              <a:lnSpc>
                <a:spcPts val="1200"/>
              </a:lnSpc>
              <a:spcBef>
                <a:spcPts val="565"/>
              </a:spcBef>
              <a:spcAft>
                <a:spcPts val="0"/>
              </a:spcAft>
              <a:tabLst>
                <a:tab pos="449580" algn="l"/>
              </a:tabLst>
            </a:pPr>
            <a:r>
              <a:rPr lang="tr-TR" sz="1600" dirty="0" smtClean="0">
                <a:solidFill>
                  <a:schemeClr val="bg1"/>
                </a:solidFill>
                <a:latin typeface="Times New Roman" panose="02020603050405020304" pitchFamily="18" charset="0"/>
                <a:cs typeface="Times New Roman" panose="02020603050405020304" pitchFamily="18" charset="0"/>
              </a:rPr>
              <a:t>c</a:t>
            </a:r>
            <a:r>
              <a:rPr lang="tr-TR" sz="1600" dirty="0">
                <a:solidFill>
                  <a:schemeClr val="bg1"/>
                </a:solidFill>
                <a:latin typeface="Times New Roman" panose="02020603050405020304" pitchFamily="18" charset="0"/>
                <a:cs typeface="Times New Roman" panose="02020603050405020304" pitchFamily="18" charset="0"/>
              </a:rPr>
              <a:t>) Ortak kullanım alanları dahil, konutun aydınlatma, elektrik, su, gaz, otomat ve benzeri giderleri</a:t>
            </a:r>
            <a:r>
              <a:rPr lang="tr-TR" sz="1600" dirty="0" smtClean="0">
                <a:solidFill>
                  <a:schemeClr val="bg1"/>
                </a:solidFill>
                <a:latin typeface="Times New Roman" panose="02020603050405020304" pitchFamily="18" charset="0"/>
                <a:cs typeface="Times New Roman" panose="02020603050405020304" pitchFamily="18" charset="0"/>
              </a:rPr>
              <a:t>,</a:t>
            </a:r>
          </a:p>
          <a:p>
            <a:pPr algn="just">
              <a:lnSpc>
                <a:spcPts val="1200"/>
              </a:lnSpc>
              <a:spcBef>
                <a:spcPts val="565"/>
              </a:spcBef>
              <a:spcAft>
                <a:spcPts val="0"/>
              </a:spcAft>
              <a:tabLst>
                <a:tab pos="449580" algn="l"/>
              </a:tabLst>
            </a:pPr>
            <a:endParaRPr lang="tr-TR" sz="1600" dirty="0">
              <a:solidFill>
                <a:schemeClr val="bg1"/>
              </a:solidFill>
              <a:latin typeface="Times New Roman" panose="02020603050405020304" pitchFamily="18" charset="0"/>
              <a:cs typeface="Times New Roman" panose="02020603050405020304" pitchFamily="18" charset="0"/>
            </a:endParaRPr>
          </a:p>
          <a:p>
            <a:pPr algn="just">
              <a:lnSpc>
                <a:spcPts val="1200"/>
              </a:lnSpc>
              <a:spcAft>
                <a:spcPts val="0"/>
              </a:spcAft>
              <a:tabLst>
                <a:tab pos="449580" algn="l"/>
              </a:tabLst>
            </a:pPr>
            <a:r>
              <a:rPr lang="tr-TR" sz="1600" dirty="0" smtClean="0">
                <a:solidFill>
                  <a:schemeClr val="bg1"/>
                </a:solidFill>
                <a:latin typeface="Times New Roman" panose="02020603050405020304" pitchFamily="18" charset="0"/>
                <a:cs typeface="Times New Roman" panose="02020603050405020304" pitchFamily="18" charset="0"/>
              </a:rPr>
              <a:t>d</a:t>
            </a:r>
            <a:r>
              <a:rPr lang="tr-TR" sz="1600" dirty="0">
                <a:solidFill>
                  <a:schemeClr val="bg1"/>
                </a:solidFill>
                <a:latin typeface="Times New Roman" panose="02020603050405020304" pitchFamily="18" charset="0"/>
                <a:cs typeface="Times New Roman" panose="02020603050405020304" pitchFamily="18" charset="0"/>
              </a:rPr>
              <a:t>) Konutlarda istihdam edilen kapıcı, bahçıvan, kaloriferci, elektrikçi ve benzerleri ile çeşitli ihtiyaçların karşılanması için gerekli olan giderler</a:t>
            </a:r>
            <a:r>
              <a:rPr lang="tr-TR" sz="1600" dirty="0" smtClean="0">
                <a:solidFill>
                  <a:schemeClr val="bg1"/>
                </a:solidFill>
                <a:latin typeface="Times New Roman" panose="02020603050405020304" pitchFamily="18" charset="0"/>
                <a:cs typeface="Times New Roman" panose="02020603050405020304" pitchFamily="18" charset="0"/>
              </a:rPr>
              <a:t>,</a:t>
            </a:r>
          </a:p>
          <a:p>
            <a:pPr algn="just">
              <a:lnSpc>
                <a:spcPts val="1200"/>
              </a:lnSpc>
              <a:spcAft>
                <a:spcPts val="0"/>
              </a:spcAft>
              <a:tabLst>
                <a:tab pos="449580" algn="l"/>
              </a:tabLst>
            </a:pPr>
            <a:endParaRPr lang="tr-TR" sz="1600" dirty="0">
              <a:solidFill>
                <a:schemeClr val="bg1"/>
              </a:solidFill>
              <a:latin typeface="Times New Roman" panose="02020603050405020304" pitchFamily="18" charset="0"/>
              <a:cs typeface="Times New Roman" panose="02020603050405020304" pitchFamily="18" charset="0"/>
            </a:endParaRPr>
          </a:p>
          <a:p>
            <a:pPr algn="just">
              <a:lnSpc>
                <a:spcPts val="1200"/>
              </a:lnSpc>
              <a:spcAft>
                <a:spcPts val="0"/>
              </a:spcAft>
              <a:tabLst>
                <a:tab pos="449580" algn="l"/>
              </a:tabLst>
            </a:pPr>
            <a:r>
              <a:rPr lang="tr-TR" sz="1600" dirty="0" smtClean="0">
                <a:solidFill>
                  <a:schemeClr val="bg1"/>
                </a:solidFill>
                <a:latin typeface="Times New Roman" panose="02020603050405020304" pitchFamily="18" charset="0"/>
                <a:cs typeface="Times New Roman" panose="02020603050405020304" pitchFamily="18" charset="0"/>
              </a:rPr>
              <a:t>e</a:t>
            </a:r>
            <a:r>
              <a:rPr lang="tr-TR" sz="1600" dirty="0">
                <a:solidFill>
                  <a:schemeClr val="bg1"/>
                </a:solidFill>
                <a:latin typeface="Times New Roman" panose="02020603050405020304" pitchFamily="18" charset="0"/>
                <a:cs typeface="Times New Roman" panose="02020603050405020304" pitchFamily="18" charset="0"/>
              </a:rPr>
              <a:t>) Yönetmeliğin 29 uncu maddesine göre, </a:t>
            </a:r>
            <a:r>
              <a:rPr lang="tr-TR" sz="1600" dirty="0" err="1">
                <a:solidFill>
                  <a:schemeClr val="bg1"/>
                </a:solidFill>
                <a:latin typeface="Times New Roman" panose="02020603050405020304" pitchFamily="18" charset="0"/>
                <a:cs typeface="Times New Roman" panose="02020603050405020304" pitchFamily="18" charset="0"/>
              </a:rPr>
              <a:t>tesbit</a:t>
            </a:r>
            <a:r>
              <a:rPr lang="tr-TR" sz="1600" dirty="0">
                <a:solidFill>
                  <a:schemeClr val="bg1"/>
                </a:solidFill>
                <a:latin typeface="Times New Roman" panose="02020603050405020304" pitchFamily="18" charset="0"/>
                <a:cs typeface="Times New Roman" panose="02020603050405020304" pitchFamily="18" charset="0"/>
              </a:rPr>
              <a:t> edilen yakıt ihtiyacından fazla kullanılan yakıt </a:t>
            </a:r>
            <a:r>
              <a:rPr lang="tr-TR" sz="1600" dirty="0" smtClean="0">
                <a:solidFill>
                  <a:schemeClr val="bg1"/>
                </a:solidFill>
                <a:latin typeface="Times New Roman" panose="02020603050405020304" pitchFamily="18" charset="0"/>
                <a:cs typeface="Times New Roman" panose="02020603050405020304" pitchFamily="18" charset="0"/>
              </a:rPr>
              <a:t>giderleri Konut </a:t>
            </a:r>
            <a:r>
              <a:rPr lang="tr-TR" sz="1600" dirty="0">
                <a:solidFill>
                  <a:schemeClr val="bg1"/>
                </a:solidFill>
                <a:latin typeface="Times New Roman" panose="02020603050405020304" pitchFamily="18" charset="0"/>
                <a:cs typeface="Times New Roman" panose="02020603050405020304" pitchFamily="18" charset="0"/>
              </a:rPr>
              <a:t>tahsis edilenler tarafından karşılanır. </a:t>
            </a:r>
            <a:endParaRPr lang="tr-TR" sz="1600" dirty="0" smtClean="0">
              <a:solidFill>
                <a:schemeClr val="bg1"/>
              </a:solidFill>
              <a:latin typeface="Times New Roman" panose="02020603050405020304" pitchFamily="18" charset="0"/>
              <a:cs typeface="Times New Roman" panose="02020603050405020304" pitchFamily="18" charset="0"/>
            </a:endParaRPr>
          </a:p>
          <a:p>
            <a:pPr algn="just">
              <a:lnSpc>
                <a:spcPts val="1200"/>
              </a:lnSpc>
              <a:spcAft>
                <a:spcPts val="0"/>
              </a:spcAft>
              <a:tabLst>
                <a:tab pos="449580" algn="l"/>
              </a:tabLst>
            </a:pPr>
            <a:endParaRPr lang="tr-TR" sz="1600" dirty="0">
              <a:solidFill>
                <a:schemeClr val="bg1"/>
              </a:solidFill>
              <a:latin typeface="Times New Roman" panose="02020603050405020304" pitchFamily="18" charset="0"/>
              <a:cs typeface="Times New Roman" panose="02020603050405020304" pitchFamily="18" charset="0"/>
            </a:endParaRPr>
          </a:p>
          <a:p>
            <a:pPr algn="just">
              <a:lnSpc>
                <a:spcPts val="1200"/>
              </a:lnSpc>
              <a:spcAft>
                <a:spcPts val="0"/>
              </a:spcAft>
              <a:tabLst>
                <a:tab pos="449580" algn="l"/>
              </a:tabLst>
            </a:pPr>
            <a:r>
              <a:rPr lang="tr-TR" sz="1600" dirty="0" smtClean="0">
                <a:solidFill>
                  <a:schemeClr val="bg1"/>
                </a:solidFill>
                <a:latin typeface="Times New Roman" panose="02020603050405020304" pitchFamily="18" charset="0"/>
                <a:cs typeface="Times New Roman" panose="02020603050405020304" pitchFamily="18" charset="0"/>
              </a:rPr>
              <a:t>(</a:t>
            </a:r>
            <a:r>
              <a:rPr lang="tr-TR" sz="1600" dirty="0">
                <a:solidFill>
                  <a:schemeClr val="bg1"/>
                </a:solidFill>
                <a:latin typeface="Times New Roman" panose="02020603050405020304" pitchFamily="18" charset="0"/>
                <a:cs typeface="Times New Roman" panose="02020603050405020304" pitchFamily="18" charset="0"/>
              </a:rPr>
              <a:t>e) bendinde bahsedilen giderlerin, kurum ve kuruluşlarınca karşılandığı konut blok veya gruplarında, bu giderlerin brüt yüzölçümü oranına göre, her bağımsız bölüme isabet eden kısmının, ait olduğu ayı </a:t>
            </a:r>
            <a:r>
              <a:rPr lang="tr-TR" sz="1600" dirty="0" err="1">
                <a:solidFill>
                  <a:schemeClr val="bg1"/>
                </a:solidFill>
                <a:latin typeface="Times New Roman" panose="02020603050405020304" pitchFamily="18" charset="0"/>
                <a:cs typeface="Times New Roman" panose="02020603050405020304" pitchFamily="18" charset="0"/>
              </a:rPr>
              <a:t>takibeden</a:t>
            </a:r>
            <a:r>
              <a:rPr lang="tr-TR" sz="1600" dirty="0">
                <a:solidFill>
                  <a:schemeClr val="bg1"/>
                </a:solidFill>
                <a:latin typeface="Times New Roman" panose="02020603050405020304" pitchFamily="18" charset="0"/>
                <a:cs typeface="Times New Roman" panose="02020603050405020304" pitchFamily="18" charset="0"/>
              </a:rPr>
              <a:t> ayın ilk 15 günü içinde personelin aylık veya ücretinin ödendiği saymanlığa bildirilerek, Yönetmeliğin 23 üncü maddesi esaslarına göre, tahsil edilmesi sağlanır. </a:t>
            </a:r>
          </a:p>
        </p:txBody>
      </p:sp>
    </p:spTree>
    <p:extLst>
      <p:ext uri="{BB962C8B-B14F-4D97-AF65-F5344CB8AC3E}">
        <p14:creationId xmlns:p14="http://schemas.microsoft.com/office/powerpoint/2010/main" val="1574303127"/>
      </p:ext>
    </p:extLst>
  </p:cSld>
  <p:clrMapOvr>
    <a:masterClrMapping/>
  </p:clrMapOvr>
  <mc:AlternateContent xmlns:mc="http://schemas.openxmlformats.org/markup-compatibility/2006" xmlns:p14="http://schemas.microsoft.com/office/powerpoint/2010/main">
    <mc:Choice Requires="p14">
      <p:transition spd="slow" p14:dur="2000" advTm="12631"/>
    </mc:Choice>
    <mc:Fallback xmlns="">
      <p:transition spd="slow" advTm="1263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903733"/>
            <a:ext cx="8305800" cy="761999"/>
          </a:xfrm>
        </p:spPr>
        <p:txBody>
          <a:bodyPr>
            <a:normAutofit fontScale="90000"/>
          </a:bodyPr>
          <a:lstStyle/>
          <a:p>
            <a:r>
              <a:rPr lang="tr-TR" sz="3600" b="1" i="1" dirty="0">
                <a:solidFill>
                  <a:schemeClr val="bg1"/>
                </a:solidFill>
                <a:latin typeface="Times New Roman" panose="02020603050405020304" pitchFamily="18" charset="0"/>
                <a:cs typeface="Times New Roman" panose="02020603050405020304" pitchFamily="18" charset="0"/>
              </a:rPr>
              <a:t/>
            </a:r>
            <a:br>
              <a:rPr lang="tr-TR" sz="3600" b="1" i="1" dirty="0">
                <a:solidFill>
                  <a:schemeClr val="bg1"/>
                </a:solidFill>
                <a:latin typeface="Times New Roman" panose="02020603050405020304" pitchFamily="18" charset="0"/>
                <a:cs typeface="Times New Roman" panose="02020603050405020304" pitchFamily="18" charset="0"/>
              </a:rPr>
            </a:br>
            <a:r>
              <a:rPr lang="tr-TR" sz="3600" b="1" i="1" dirty="0">
                <a:solidFill>
                  <a:schemeClr val="bg1"/>
                </a:solidFill>
                <a:latin typeface="Times New Roman" panose="02020603050405020304" pitchFamily="18" charset="0"/>
                <a:cs typeface="Times New Roman" panose="02020603050405020304" pitchFamily="18" charset="0"/>
              </a:rPr>
              <a:t/>
            </a:r>
            <a:br>
              <a:rPr lang="tr-TR" sz="3600" b="1" i="1" dirty="0">
                <a:solidFill>
                  <a:schemeClr val="bg1"/>
                </a:solidFill>
                <a:latin typeface="Times New Roman" panose="02020603050405020304" pitchFamily="18" charset="0"/>
                <a:cs typeface="Times New Roman" panose="02020603050405020304" pitchFamily="18" charset="0"/>
              </a:rPr>
            </a:br>
            <a:r>
              <a:rPr lang="tr-TR" sz="3600" b="1" i="1" dirty="0">
                <a:solidFill>
                  <a:schemeClr val="bg1"/>
                </a:solidFill>
                <a:latin typeface="Times New Roman" panose="02020603050405020304" pitchFamily="18" charset="0"/>
                <a:cs typeface="Times New Roman" panose="02020603050405020304" pitchFamily="18" charset="0"/>
              </a:rPr>
              <a:t/>
            </a:r>
            <a:br>
              <a:rPr lang="tr-TR" sz="3600" b="1" i="1" dirty="0">
                <a:solidFill>
                  <a:schemeClr val="bg1"/>
                </a:solidFill>
                <a:latin typeface="Times New Roman" panose="02020603050405020304" pitchFamily="18" charset="0"/>
                <a:cs typeface="Times New Roman" panose="02020603050405020304" pitchFamily="18" charset="0"/>
              </a:rPr>
            </a:br>
            <a:r>
              <a:rPr lang="tr-TR" sz="3600" b="1" i="1" dirty="0">
                <a:solidFill>
                  <a:schemeClr val="bg1"/>
                </a:solidFill>
                <a:latin typeface="Times New Roman" panose="02020603050405020304" pitchFamily="18" charset="0"/>
                <a:cs typeface="Times New Roman" panose="02020603050405020304" pitchFamily="18" charset="0"/>
              </a:rPr>
              <a:t/>
            </a:r>
            <a:br>
              <a:rPr lang="tr-TR" sz="3600" b="1" i="1" dirty="0">
                <a:solidFill>
                  <a:schemeClr val="bg1"/>
                </a:solidFill>
                <a:latin typeface="Times New Roman" panose="02020603050405020304" pitchFamily="18" charset="0"/>
                <a:cs typeface="Times New Roman" panose="02020603050405020304" pitchFamily="18" charset="0"/>
              </a:rPr>
            </a:br>
            <a:r>
              <a:rPr lang="tr-TR" sz="2700" b="1" i="1" u="sng" dirty="0">
                <a:solidFill>
                  <a:schemeClr val="bg1"/>
                </a:solidFill>
                <a:latin typeface="Times New Roman" panose="02020603050405020304" pitchFamily="18" charset="0"/>
                <a:cs typeface="Times New Roman" panose="02020603050405020304" pitchFamily="18" charset="0"/>
              </a:rPr>
              <a:t>KAMU KONUTLARI YÖNETMELİĞİ </a:t>
            </a:r>
          </a:p>
        </p:txBody>
      </p:sp>
      <p:sp>
        <p:nvSpPr>
          <p:cNvPr id="3" name="Subtitle 2"/>
          <p:cNvSpPr>
            <a:spLocks noGrp="1"/>
          </p:cNvSpPr>
          <p:nvPr>
            <p:ph type="subTitle" idx="1"/>
          </p:nvPr>
        </p:nvSpPr>
        <p:spPr>
          <a:xfrm>
            <a:off x="304800" y="2133600"/>
            <a:ext cx="7924800" cy="3124200"/>
          </a:xfrm>
        </p:spPr>
        <p:txBody>
          <a:bodyPr>
            <a:normAutofit/>
          </a:bodyPr>
          <a:lstStyle/>
          <a:p>
            <a:endParaRPr lang="tr-TR" b="1" i="1" u="sng" dirty="0">
              <a:solidFill>
                <a:schemeClr val="bg1"/>
              </a:solidFill>
              <a:latin typeface="Times New Roman" panose="02020603050405020304" pitchFamily="18" charset="0"/>
              <a:cs typeface="Times New Roman" panose="02020603050405020304" pitchFamily="18" charset="0"/>
            </a:endParaRPr>
          </a:p>
          <a:p>
            <a:r>
              <a:rPr lang="tr-TR" b="1" i="1" u="sng" dirty="0">
                <a:solidFill>
                  <a:schemeClr val="bg1"/>
                </a:solidFill>
                <a:latin typeface="Times New Roman" panose="02020603050405020304" pitchFamily="18" charset="0"/>
                <a:cs typeface="Times New Roman" panose="02020603050405020304" pitchFamily="18" charset="0"/>
              </a:rPr>
              <a:t>Amaç</a:t>
            </a:r>
          </a:p>
          <a:p>
            <a:pPr algn="just">
              <a:lnSpc>
                <a:spcPct val="150000"/>
              </a:lnSpc>
              <a:spcAft>
                <a:spcPts val="0"/>
              </a:spcAft>
            </a:pPr>
            <a:r>
              <a:rPr lang="tr-TR" b="0" i="0" dirty="0" smtClean="0">
                <a:solidFill>
                  <a:srgbClr val="000000"/>
                </a:solidFill>
                <a:effectLst/>
                <a:latin typeface="Times New Roman" panose="02020603050405020304" pitchFamily="18" charset="0"/>
                <a:cs typeface="Times New Roman" panose="02020603050405020304" pitchFamily="18" charset="0"/>
              </a:rPr>
              <a:t>Bu Yönetmeliğin </a:t>
            </a:r>
            <a:r>
              <a:rPr lang="tr-TR" b="0" i="0" dirty="0">
                <a:solidFill>
                  <a:srgbClr val="000000"/>
                </a:solidFill>
                <a:effectLst/>
                <a:latin typeface="Times New Roman" panose="02020603050405020304" pitchFamily="18" charset="0"/>
                <a:cs typeface="Times New Roman" panose="02020603050405020304" pitchFamily="18" charset="0"/>
              </a:rPr>
              <a:t>amacı, 2946 sayılı Kamu Konutları Kanununun 2 </a:t>
            </a:r>
            <a:r>
              <a:rPr lang="tr-TR" b="0" i="0" dirty="0" err="1">
                <a:solidFill>
                  <a:srgbClr val="000000"/>
                </a:solidFill>
                <a:effectLst/>
                <a:latin typeface="Times New Roman" panose="02020603050405020304" pitchFamily="18" charset="0"/>
                <a:cs typeface="Times New Roman" panose="02020603050405020304" pitchFamily="18" charset="0"/>
              </a:rPr>
              <a:t>nci</a:t>
            </a:r>
            <a:r>
              <a:rPr lang="tr-TR" b="0" i="0" dirty="0">
                <a:solidFill>
                  <a:srgbClr val="000000"/>
                </a:solidFill>
                <a:effectLst/>
                <a:latin typeface="Times New Roman" panose="02020603050405020304" pitchFamily="18" charset="0"/>
                <a:cs typeface="Times New Roman" panose="02020603050405020304" pitchFamily="18" charset="0"/>
              </a:rPr>
              <a:t> maddesinde belirtilen kurum personeline kamu konutlarının tahsis şekli, oturma süresi, kira, bakım, onarım ve yönetimine ait usul, esas ve şartlar ile uygulamaya dair diğer hususları tespit etmektir.</a:t>
            </a:r>
          </a:p>
          <a:p>
            <a:pPr algn="just">
              <a:lnSpc>
                <a:spcPct val="150000"/>
              </a:lnSpc>
              <a:spcAft>
                <a:spcPts val="0"/>
              </a:spcAft>
            </a:pPr>
            <a:endParaRPr lang="tr-TR" sz="2400" b="0" i="0" dirty="0">
              <a:solidFill>
                <a:srgbClr val="000000"/>
              </a:solidFill>
              <a:effectLst/>
              <a:latin typeface="Times New Roman" panose="02020603050405020304" pitchFamily="18" charset="0"/>
            </a:endParaRPr>
          </a:p>
          <a:p>
            <a:pPr algn="just">
              <a:lnSpc>
                <a:spcPct val="150000"/>
              </a:lnSpc>
            </a:pPr>
            <a:endParaRPr lang="tr-TR" dirty="0">
              <a:solidFill>
                <a:schemeClr val="tx1"/>
              </a:solidFill>
            </a:endParaRPr>
          </a:p>
          <a:p>
            <a:endParaRPr lang="tr-TR" dirty="0">
              <a:solidFill>
                <a:schemeClr val="tx1"/>
              </a:solidFill>
            </a:endParaRPr>
          </a:p>
        </p:txBody>
      </p:sp>
      <p:pic>
        <p:nvPicPr>
          <p:cNvPr id="4" name="Resim 3">
            <a:extLst>
              <a:ext uri="{FF2B5EF4-FFF2-40B4-BE49-F238E27FC236}">
                <a16:creationId xmlns:a16="http://schemas.microsoft.com/office/drawing/2014/main" id="{BC015987-6050-4747-AA23-C332E119128E}"/>
              </a:ext>
            </a:extLst>
          </p:cNvPr>
          <p:cNvPicPr>
            <a:picLocks noChangeAspect="1"/>
          </p:cNvPicPr>
          <p:nvPr/>
        </p:nvPicPr>
        <p:blipFill>
          <a:blip r:embed="rId2"/>
          <a:stretch>
            <a:fillRect/>
          </a:stretch>
        </p:blipFill>
        <p:spPr>
          <a:xfrm>
            <a:off x="0" y="0"/>
            <a:ext cx="9144000" cy="117652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9063"/>
    </mc:Choice>
    <mc:Fallback xmlns="">
      <p:transition spd="slow" advTm="9063"/>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352ECD22-0EB0-40A8-A30B-9DE09719F0DF}"/>
              </a:ext>
            </a:extLst>
          </p:cNvPr>
          <p:cNvSpPr txBox="1"/>
          <p:nvPr/>
        </p:nvSpPr>
        <p:spPr>
          <a:xfrm>
            <a:off x="381000" y="1295400"/>
            <a:ext cx="8001000" cy="279885"/>
          </a:xfrm>
          <a:prstGeom prst="rect">
            <a:avLst/>
          </a:prstGeom>
          <a:noFill/>
        </p:spPr>
        <p:txBody>
          <a:bodyPr wrap="square">
            <a:spAutoFit/>
          </a:bodyPr>
          <a:lstStyle/>
          <a:p>
            <a:pPr algn="just">
              <a:lnSpc>
                <a:spcPts val="1200"/>
              </a:lnSpc>
              <a:tabLst>
                <a:tab pos="449580" algn="l"/>
              </a:tabLst>
            </a:pPr>
            <a:r>
              <a:rPr lang="tr-TR" sz="2400" b="1" i="1" u="sng" dirty="0">
                <a:solidFill>
                  <a:schemeClr val="bg1"/>
                </a:solidFill>
                <a:latin typeface="Times New Roman" panose="02020603050405020304" pitchFamily="18" charset="0"/>
                <a:cs typeface="Times New Roman" panose="02020603050405020304" pitchFamily="18" charset="0"/>
              </a:rPr>
              <a:t>Yakıt İhtiyacının </a:t>
            </a:r>
            <a:r>
              <a:rPr lang="tr-TR" sz="2400" b="1" i="1" u="sng" dirty="0" err="1">
                <a:solidFill>
                  <a:schemeClr val="bg1"/>
                </a:solidFill>
                <a:latin typeface="Times New Roman" panose="02020603050405020304" pitchFamily="18" charset="0"/>
                <a:cs typeface="Times New Roman" panose="02020603050405020304" pitchFamily="18" charset="0"/>
              </a:rPr>
              <a:t>Tesbit</a:t>
            </a:r>
            <a:r>
              <a:rPr lang="tr-TR" sz="2400" b="1" i="1" u="sng" dirty="0">
                <a:solidFill>
                  <a:schemeClr val="bg1"/>
                </a:solidFill>
                <a:latin typeface="Times New Roman" panose="02020603050405020304" pitchFamily="18" charset="0"/>
                <a:cs typeface="Times New Roman" panose="02020603050405020304" pitchFamily="18" charset="0"/>
              </a:rPr>
              <a:t> </a:t>
            </a:r>
            <a:r>
              <a:rPr lang="tr-TR" sz="2400" b="1" i="1" u="sng" dirty="0" err="1">
                <a:solidFill>
                  <a:schemeClr val="bg1"/>
                </a:solidFill>
                <a:latin typeface="Times New Roman" panose="02020603050405020304" pitchFamily="18" charset="0"/>
                <a:cs typeface="Times New Roman" panose="02020603050405020304" pitchFamily="18" charset="0"/>
              </a:rPr>
              <a:t>Usülü</a:t>
            </a:r>
            <a:r>
              <a:rPr lang="tr-TR" sz="2400" b="1" i="1" u="sng" dirty="0">
                <a:solidFill>
                  <a:schemeClr val="bg1"/>
                </a:solidFill>
                <a:latin typeface="Times New Roman" panose="02020603050405020304" pitchFamily="18" charset="0"/>
                <a:cs typeface="Times New Roman" panose="02020603050405020304" pitchFamily="18" charset="0"/>
              </a:rPr>
              <a:t> </a:t>
            </a:r>
          </a:p>
        </p:txBody>
      </p:sp>
      <p:pic>
        <p:nvPicPr>
          <p:cNvPr id="2" name="Resim 1">
            <a:extLst>
              <a:ext uri="{FF2B5EF4-FFF2-40B4-BE49-F238E27FC236}">
                <a16:creationId xmlns:a16="http://schemas.microsoft.com/office/drawing/2014/main" id="{3E068EF9-2B77-496F-A112-C5AF1A78CFD8}"/>
              </a:ext>
            </a:extLst>
          </p:cNvPr>
          <p:cNvPicPr>
            <a:picLocks noChangeAspect="1"/>
          </p:cNvPicPr>
          <p:nvPr/>
        </p:nvPicPr>
        <p:blipFill>
          <a:blip r:embed="rId2"/>
          <a:stretch>
            <a:fillRect/>
          </a:stretch>
        </p:blipFill>
        <p:spPr>
          <a:xfrm>
            <a:off x="-152400" y="0"/>
            <a:ext cx="9144000" cy="1182624"/>
          </a:xfrm>
          <a:prstGeom prst="rect">
            <a:avLst/>
          </a:prstGeom>
        </p:spPr>
      </p:pic>
      <p:sp>
        <p:nvSpPr>
          <p:cNvPr id="4" name="Dikdörtgen 3"/>
          <p:cNvSpPr/>
          <p:nvPr/>
        </p:nvSpPr>
        <p:spPr>
          <a:xfrm>
            <a:off x="419100" y="2057400"/>
            <a:ext cx="8305800" cy="757130"/>
          </a:xfrm>
          <a:prstGeom prst="rect">
            <a:avLst/>
          </a:prstGeom>
        </p:spPr>
        <p:txBody>
          <a:bodyPr wrap="square">
            <a:spAutoFit/>
          </a:bodyPr>
          <a:lstStyle/>
          <a:p>
            <a:pPr algn="just">
              <a:lnSpc>
                <a:spcPct val="90000"/>
              </a:lnSpc>
              <a:spcBef>
                <a:spcPct val="20000"/>
              </a:spcBef>
              <a:spcAft>
                <a:spcPts val="600"/>
              </a:spcAft>
              <a:buClr>
                <a:schemeClr val="tx1"/>
              </a:buClr>
              <a:buSzPct val="80000"/>
              <a:tabLst>
                <a:tab pos="449580" algn="l"/>
              </a:tabLst>
            </a:pPr>
            <a:r>
              <a:rPr lang="tr-TR" sz="1600" dirty="0" smtClean="0">
                <a:solidFill>
                  <a:schemeClr val="bg1"/>
                </a:solidFill>
                <a:latin typeface="Times New Roman" panose="02020603050405020304" pitchFamily="18" charset="0"/>
                <a:cs typeface="Times New Roman" panose="02020603050405020304" pitchFamily="18" charset="0"/>
              </a:rPr>
              <a:t>Kamu </a:t>
            </a:r>
            <a:r>
              <a:rPr lang="tr-TR" sz="1600" dirty="0">
                <a:solidFill>
                  <a:schemeClr val="bg1"/>
                </a:solidFill>
                <a:latin typeface="Times New Roman" panose="02020603050405020304" pitchFamily="18" charset="0"/>
                <a:cs typeface="Times New Roman" panose="02020603050405020304" pitchFamily="18" charset="0"/>
              </a:rPr>
              <a:t>konutlarının gereğinden fazla yakılmasından dolayı, kamu kurum ve kuruluşlarınca karşılanması zorunlu yakıt miktarından fazla ihtiyaç duyulan yakıt, konutlarda oturanlar tarafından karşılanır.</a:t>
            </a:r>
          </a:p>
        </p:txBody>
      </p:sp>
    </p:spTree>
    <p:extLst>
      <p:ext uri="{BB962C8B-B14F-4D97-AF65-F5344CB8AC3E}">
        <p14:creationId xmlns:p14="http://schemas.microsoft.com/office/powerpoint/2010/main" val="1565621659"/>
      </p:ext>
    </p:extLst>
  </p:cSld>
  <p:clrMapOvr>
    <a:masterClrMapping/>
  </p:clrMapOvr>
  <mc:AlternateContent xmlns:mc="http://schemas.openxmlformats.org/markup-compatibility/2006" xmlns:p14="http://schemas.microsoft.com/office/powerpoint/2010/main">
    <mc:Choice Requires="p14">
      <p:transition spd="slow" p14:dur="2000" advTm="12631"/>
    </mc:Choice>
    <mc:Fallback xmlns="">
      <p:transition spd="slow" advTm="12631"/>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B4F65366-7F2D-4E74-AE52-AAC4349DAD6A}"/>
              </a:ext>
            </a:extLst>
          </p:cNvPr>
          <p:cNvSpPr txBox="1"/>
          <p:nvPr/>
        </p:nvSpPr>
        <p:spPr>
          <a:xfrm>
            <a:off x="76200" y="1371600"/>
            <a:ext cx="8991600" cy="5293757"/>
          </a:xfrm>
          <a:prstGeom prst="rect">
            <a:avLst/>
          </a:prstGeom>
          <a:noFill/>
        </p:spPr>
        <p:txBody>
          <a:bodyPr wrap="square">
            <a:spAutoFit/>
          </a:bodyPr>
          <a:lstStyle/>
          <a:p>
            <a:pPr algn="ctr">
              <a:lnSpc>
                <a:spcPts val="1200"/>
              </a:lnSpc>
              <a:spcAft>
                <a:spcPts val="0"/>
              </a:spcAft>
            </a:pPr>
            <a:r>
              <a:rPr lang="tr-TR" b="1" i="1" u="sng" dirty="0" smtClean="0">
                <a:solidFill>
                  <a:srgbClr val="000000"/>
                </a:solidFill>
                <a:effectLst/>
                <a:latin typeface="Times New Roman" panose="02020603050405020304" pitchFamily="18" charset="0"/>
                <a:cs typeface="Times New Roman" panose="02020603050405020304" pitchFamily="18" charset="0"/>
              </a:rPr>
              <a:t>KONUTTAN ÇIKMA, KONUTTAN ÇIKARILMA VE KONUTLARIN YÖNETİMİ</a:t>
            </a:r>
          </a:p>
          <a:p>
            <a:pPr algn="ctr">
              <a:lnSpc>
                <a:spcPts val="1200"/>
              </a:lnSpc>
              <a:spcAft>
                <a:spcPts val="0"/>
              </a:spcAft>
            </a:pPr>
            <a:endParaRPr lang="tr-TR" sz="2400" b="1" i="1" u="sng" dirty="0">
              <a:solidFill>
                <a:srgbClr val="000000"/>
              </a:solidFill>
              <a:effectLst/>
              <a:latin typeface="Arial" panose="020B0604020202020204" pitchFamily="34" charset="0"/>
              <a:cs typeface="Arial" panose="020B0604020202020204" pitchFamily="34" charset="0"/>
            </a:endParaRPr>
          </a:p>
          <a:p>
            <a:pPr marL="171450" indent="-171450" algn="just">
              <a:spcAft>
                <a:spcPts val="0"/>
              </a:spcAft>
              <a:buFont typeface="Arial" panose="020B0604020202020204" pitchFamily="34" charset="0"/>
              <a:buChar char="•"/>
            </a:pPr>
            <a:r>
              <a:rPr lang="tr-TR" sz="1600" b="0" i="0" dirty="0" smtClean="0">
                <a:solidFill>
                  <a:srgbClr val="000000"/>
                </a:solidFill>
                <a:effectLst/>
                <a:latin typeface="Times New Roman" panose="02020603050405020304" pitchFamily="18" charset="0"/>
                <a:cs typeface="Times New Roman" panose="02020603050405020304" pitchFamily="18" charset="0"/>
              </a:rPr>
              <a:t>Özel </a:t>
            </a:r>
            <a:r>
              <a:rPr lang="tr-TR" sz="1600" b="0" i="0" dirty="0">
                <a:solidFill>
                  <a:srgbClr val="000000"/>
                </a:solidFill>
                <a:effectLst/>
                <a:latin typeface="Times New Roman" panose="02020603050405020304" pitchFamily="18" charset="0"/>
                <a:cs typeface="Times New Roman" panose="02020603050405020304" pitchFamily="18" charset="0"/>
              </a:rPr>
              <a:t>tahsisli, görev tahsisli veya hizmet tahsisli konutlarda oturanlar; tahsise esas görevin son bulduğu tarihten itibaren iki ay; başka kurumda aynı veya eşdeğer bir göreve nakledilenler en geç altı ay içerisinde konutları boşaltmak zorundadırlar</a:t>
            </a:r>
            <a:r>
              <a:rPr lang="tr-TR" sz="1600" b="0" i="0" dirty="0" smtClean="0">
                <a:solidFill>
                  <a:srgbClr val="000000"/>
                </a:solidFill>
                <a:effectLst/>
                <a:latin typeface="Times New Roman" panose="02020603050405020304" pitchFamily="18" charset="0"/>
                <a:cs typeface="Times New Roman" panose="02020603050405020304" pitchFamily="18" charset="0"/>
              </a:rPr>
              <a:t>.</a:t>
            </a:r>
            <a:endParaRPr lang="tr-TR" sz="1600" b="0" i="0" dirty="0">
              <a:solidFill>
                <a:srgbClr val="000000"/>
              </a:solidFill>
              <a:effectLst/>
              <a:latin typeface="Times New Roman" panose="02020603050405020304" pitchFamily="18" charset="0"/>
              <a:cs typeface="Times New Roman" panose="02020603050405020304" pitchFamily="18" charset="0"/>
            </a:endParaRPr>
          </a:p>
          <a:p>
            <a:pPr marL="171450" indent="-171450" algn="just">
              <a:spcAft>
                <a:spcPts val="0"/>
              </a:spcAft>
              <a:buFont typeface="Arial" panose="020B0604020202020204" pitchFamily="34" charset="0"/>
              <a:buChar char="•"/>
            </a:pPr>
            <a:r>
              <a:rPr lang="tr-TR" sz="1600" b="0" i="0" dirty="0">
                <a:solidFill>
                  <a:srgbClr val="000000"/>
                </a:solidFill>
                <a:effectLst/>
                <a:latin typeface="Times New Roman" panose="02020603050405020304" pitchFamily="18" charset="0"/>
                <a:cs typeface="Times New Roman" panose="02020603050405020304" pitchFamily="18" charset="0"/>
              </a:rPr>
              <a:t>Sıra tahsisli konutlarda oturanlar, beş yıllık oturma süresinin bitiminden </a:t>
            </a:r>
            <a:r>
              <a:rPr lang="tr-TR" sz="1600" b="0" i="0" dirty="0" err="1">
                <a:solidFill>
                  <a:srgbClr val="000000"/>
                </a:solidFill>
                <a:effectLst/>
                <a:latin typeface="Times New Roman" panose="02020603050405020304" pitchFamily="18" charset="0"/>
                <a:cs typeface="Times New Roman" panose="02020603050405020304" pitchFamily="18" charset="0"/>
              </a:rPr>
              <a:t>onbeş</a:t>
            </a:r>
            <a:r>
              <a:rPr lang="tr-TR" sz="1600" b="0" i="0" dirty="0">
                <a:solidFill>
                  <a:srgbClr val="000000"/>
                </a:solidFill>
                <a:effectLst/>
                <a:latin typeface="Times New Roman" panose="02020603050405020304" pitchFamily="18" charset="0"/>
                <a:cs typeface="Times New Roman" panose="02020603050405020304" pitchFamily="18" charset="0"/>
              </a:rPr>
              <a:t> gün veya yararlanacak personel olmaması nedeniyle oturmaya devam edenler ise çıkması için ilgili idarece yapılan tebligat tarihinden itibaren bir ay içinde; emeklilik, istifa, başka bir yere nakil ve her ne şekilde olursa olsun, memuriyet veya işçi sıfatı kalkanlar, ilişkilerinin kesildiği tarihten itibaren iki ay içinde</a:t>
            </a:r>
            <a:r>
              <a:rPr lang="tr-TR" sz="1600" b="0" i="0" dirty="0" smtClean="0">
                <a:solidFill>
                  <a:srgbClr val="000000"/>
                </a:solidFill>
                <a:effectLst/>
                <a:latin typeface="Times New Roman" panose="02020603050405020304" pitchFamily="18" charset="0"/>
                <a:cs typeface="Times New Roman" panose="02020603050405020304" pitchFamily="18" charset="0"/>
              </a:rPr>
              <a:t>,</a:t>
            </a:r>
            <a:endParaRPr lang="tr-TR" sz="1600" b="0" i="0" dirty="0">
              <a:solidFill>
                <a:srgbClr val="000000"/>
              </a:solidFill>
              <a:effectLst/>
              <a:latin typeface="Times New Roman" panose="02020603050405020304" pitchFamily="18" charset="0"/>
              <a:cs typeface="Times New Roman" panose="02020603050405020304" pitchFamily="18" charset="0"/>
            </a:endParaRPr>
          </a:p>
          <a:p>
            <a:pPr marL="171450" indent="-171450" algn="just">
              <a:spcAft>
                <a:spcPts val="0"/>
              </a:spcAft>
              <a:buFont typeface="Arial" panose="020B0604020202020204" pitchFamily="34" charset="0"/>
              <a:buChar char="•"/>
            </a:pPr>
            <a:r>
              <a:rPr lang="tr-TR" sz="1600" b="0" i="0" dirty="0">
                <a:solidFill>
                  <a:srgbClr val="000000"/>
                </a:solidFill>
                <a:effectLst/>
                <a:latin typeface="Times New Roman" panose="02020603050405020304" pitchFamily="18" charset="0"/>
                <a:cs typeface="Times New Roman" panose="02020603050405020304" pitchFamily="18" charset="0"/>
              </a:rPr>
              <a:t>Tahsis yapıldıktan sonra konutta oturma şartlarını haiz olmadıkları anlaşılanlar, kendilerine yapılan tebligat tarihinden itibaren iki ay içinde</a:t>
            </a:r>
            <a:r>
              <a:rPr lang="tr-TR" sz="1600" b="0" i="0" dirty="0" smtClean="0">
                <a:solidFill>
                  <a:srgbClr val="000000"/>
                </a:solidFill>
                <a:effectLst/>
                <a:latin typeface="Times New Roman" panose="02020603050405020304" pitchFamily="18" charset="0"/>
                <a:cs typeface="Times New Roman" panose="02020603050405020304" pitchFamily="18" charset="0"/>
              </a:rPr>
              <a:t>,</a:t>
            </a:r>
          </a:p>
          <a:p>
            <a:pPr marL="171450" indent="-171450" algn="just">
              <a:buFont typeface="Arial" panose="020B0604020202020204" pitchFamily="34" charset="0"/>
              <a:buChar char="•"/>
            </a:pPr>
            <a:r>
              <a:rPr lang="tr-TR" sz="1600" dirty="0" smtClean="0">
                <a:solidFill>
                  <a:srgbClr val="000000"/>
                </a:solidFill>
                <a:latin typeface="Times New Roman" panose="02020603050405020304" pitchFamily="18" charset="0"/>
                <a:cs typeface="Times New Roman" panose="02020603050405020304" pitchFamily="18" charset="0"/>
              </a:rPr>
              <a:t>Staj</a:t>
            </a:r>
            <a:r>
              <a:rPr lang="tr-TR" sz="1600" dirty="0">
                <a:solidFill>
                  <a:srgbClr val="000000"/>
                </a:solidFill>
                <a:latin typeface="Times New Roman" panose="02020603050405020304" pitchFamily="18" charset="0"/>
                <a:cs typeface="Times New Roman" panose="02020603050405020304" pitchFamily="18" charset="0"/>
              </a:rPr>
              <a:t>, kurs, tedavi amacıyla görevlerinden geçici olarak ayrılanların aileleri, normal oturma süresini tamamladıkları tarihte,</a:t>
            </a:r>
          </a:p>
          <a:p>
            <a:pPr marL="171450" indent="-171450" algn="just">
              <a:buFont typeface="Arial" panose="020B0604020202020204" pitchFamily="34" charset="0"/>
              <a:buChar char="•"/>
            </a:pPr>
            <a:r>
              <a:rPr lang="tr-TR" sz="1600" dirty="0" smtClean="0">
                <a:solidFill>
                  <a:srgbClr val="000000"/>
                </a:solidFill>
                <a:latin typeface="Times New Roman" panose="02020603050405020304" pitchFamily="18" charset="0"/>
                <a:cs typeface="Times New Roman" panose="02020603050405020304" pitchFamily="18" charset="0"/>
              </a:rPr>
              <a:t>Konutları </a:t>
            </a:r>
            <a:r>
              <a:rPr lang="tr-TR" sz="1600" dirty="0">
                <a:solidFill>
                  <a:srgbClr val="000000"/>
                </a:solidFill>
                <a:latin typeface="Times New Roman" panose="02020603050405020304" pitchFamily="18" charset="0"/>
                <a:cs typeface="Times New Roman" panose="02020603050405020304" pitchFamily="18" charset="0"/>
              </a:rPr>
              <a:t>boşaltmak ve anahtarlarını, yetkili birime vermek zorundadır. </a:t>
            </a:r>
          </a:p>
          <a:p>
            <a:pPr marL="171450" indent="-171450" algn="just">
              <a:buFont typeface="Arial" panose="020B0604020202020204" pitchFamily="34" charset="0"/>
              <a:buChar char="•"/>
            </a:pPr>
            <a:r>
              <a:rPr lang="tr-TR" sz="1600" dirty="0" smtClean="0">
                <a:solidFill>
                  <a:srgbClr val="000000"/>
                </a:solidFill>
                <a:latin typeface="Times New Roman" panose="02020603050405020304" pitchFamily="18" charset="0"/>
                <a:cs typeface="Times New Roman" panose="02020603050405020304" pitchFamily="18" charset="0"/>
              </a:rPr>
              <a:t>Konutta </a:t>
            </a:r>
            <a:r>
              <a:rPr lang="tr-TR" sz="1600" dirty="0">
                <a:solidFill>
                  <a:srgbClr val="000000"/>
                </a:solidFill>
                <a:latin typeface="Times New Roman" panose="02020603050405020304" pitchFamily="18" charset="0"/>
                <a:cs typeface="Times New Roman" panose="02020603050405020304" pitchFamily="18" charset="0"/>
              </a:rPr>
              <a:t>oturanlarda yukarıdaki fıkralara göre, konutun boşaltılmasını gerektiren bir değişiklik olduğunda, durum, personelin bağlı bulunduğu en yakın ve yetkili amirince, değişiklik tarihinden itibaren en geç on gün içinde bir yazı ile ilgili kamu kurum ve kuruluşuna bildirilir.</a:t>
            </a:r>
          </a:p>
          <a:p>
            <a:pPr marL="171450" indent="-171450" algn="just">
              <a:buFont typeface="Arial" panose="020B0604020202020204" pitchFamily="34" charset="0"/>
              <a:buChar char="•"/>
            </a:pPr>
            <a:r>
              <a:rPr lang="tr-TR" sz="1600" dirty="0" smtClean="0">
                <a:solidFill>
                  <a:srgbClr val="000000"/>
                </a:solidFill>
                <a:latin typeface="Times New Roman" panose="02020603050405020304" pitchFamily="18" charset="0"/>
                <a:cs typeface="Times New Roman" panose="02020603050405020304" pitchFamily="18" charset="0"/>
              </a:rPr>
              <a:t>Konutları </a:t>
            </a:r>
            <a:r>
              <a:rPr lang="tr-TR" sz="1600" dirty="0">
                <a:solidFill>
                  <a:srgbClr val="000000"/>
                </a:solidFill>
                <a:latin typeface="Times New Roman" panose="02020603050405020304" pitchFamily="18" charset="0"/>
                <a:cs typeface="Times New Roman" panose="02020603050405020304" pitchFamily="18" charset="0"/>
              </a:rPr>
              <a:t>boşaltanlar, konutu ve anahtarını bir örneği ek (8) de gösterilen "Kamu Konutlarını Geri Alma Tutanağı" düzenlemek suretiyle ilgili birime teslim etmek zorundadır. Teslim sırasında konutta bulunan demirbaş eşya ve mefruşat listesi idarece kontrol edilir ve noksansız teslim alınır.</a:t>
            </a:r>
          </a:p>
          <a:p>
            <a:pPr algn="just">
              <a:spcAft>
                <a:spcPts val="0"/>
              </a:spcAft>
            </a:pPr>
            <a:endParaRPr lang="tr-TR" sz="2000" b="0" i="0" dirty="0">
              <a:solidFill>
                <a:srgbClr val="000000"/>
              </a:solidFill>
              <a:effectLst/>
              <a:latin typeface="Times New Roman" panose="02020603050405020304" pitchFamily="18" charset="0"/>
              <a:cs typeface="Times New Roman" panose="02020603050405020304" pitchFamily="18" charset="0"/>
            </a:endParaRPr>
          </a:p>
          <a:p>
            <a:pPr algn="just">
              <a:lnSpc>
                <a:spcPts val="1200"/>
              </a:lnSpc>
              <a:spcAft>
                <a:spcPts val="0"/>
              </a:spcAft>
            </a:pPr>
            <a:endParaRPr lang="tr-TR" b="0" i="0" dirty="0">
              <a:solidFill>
                <a:srgbClr val="000000"/>
              </a:solidFill>
              <a:effectLst/>
              <a:latin typeface="Times New Roman" panose="02020603050405020304" pitchFamily="18" charset="0"/>
            </a:endParaRPr>
          </a:p>
        </p:txBody>
      </p:sp>
      <p:pic>
        <p:nvPicPr>
          <p:cNvPr id="2" name="Resim 1">
            <a:extLst>
              <a:ext uri="{FF2B5EF4-FFF2-40B4-BE49-F238E27FC236}">
                <a16:creationId xmlns:a16="http://schemas.microsoft.com/office/drawing/2014/main" id="{56BEA16A-9710-4EA0-82B6-9E27BBBF783E}"/>
              </a:ext>
            </a:extLst>
          </p:cNvPr>
          <p:cNvPicPr>
            <a:picLocks noChangeAspect="1"/>
          </p:cNvPicPr>
          <p:nvPr/>
        </p:nvPicPr>
        <p:blipFill>
          <a:blip r:embed="rId2"/>
          <a:stretch>
            <a:fillRect/>
          </a:stretch>
        </p:blipFill>
        <p:spPr>
          <a:xfrm>
            <a:off x="0" y="0"/>
            <a:ext cx="9144000" cy="1182624"/>
          </a:xfrm>
          <a:prstGeom prst="rect">
            <a:avLst/>
          </a:prstGeom>
        </p:spPr>
      </p:pic>
    </p:spTree>
    <p:extLst>
      <p:ext uri="{BB962C8B-B14F-4D97-AF65-F5344CB8AC3E}">
        <p14:creationId xmlns:p14="http://schemas.microsoft.com/office/powerpoint/2010/main" val="3289401176"/>
      </p:ext>
    </p:extLst>
  </p:cSld>
  <p:clrMapOvr>
    <a:masterClrMapping/>
  </p:clrMapOvr>
  <mc:AlternateContent xmlns:mc="http://schemas.openxmlformats.org/markup-compatibility/2006" xmlns:p14="http://schemas.microsoft.com/office/powerpoint/2010/main">
    <mc:Choice Requires="p14">
      <p:transition spd="slow" p14:dur="2000" advTm="20544"/>
    </mc:Choice>
    <mc:Fallback xmlns="">
      <p:transition spd="slow" advTm="20544"/>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C57E2EE6-9047-4984-81F6-24C5907D0578}"/>
              </a:ext>
            </a:extLst>
          </p:cNvPr>
          <p:cNvSpPr txBox="1"/>
          <p:nvPr/>
        </p:nvSpPr>
        <p:spPr>
          <a:xfrm>
            <a:off x="152400" y="1371600"/>
            <a:ext cx="8229599" cy="4170372"/>
          </a:xfrm>
          <a:prstGeom prst="rect">
            <a:avLst/>
          </a:prstGeom>
          <a:noFill/>
        </p:spPr>
        <p:txBody>
          <a:bodyPr wrap="square">
            <a:spAutoFit/>
          </a:bodyPr>
          <a:lstStyle/>
          <a:p>
            <a:pPr algn="just">
              <a:spcAft>
                <a:spcPts val="0"/>
              </a:spcAft>
            </a:pPr>
            <a:r>
              <a:rPr lang="tr-TR" sz="2800" b="1" i="1" u="sng" dirty="0" smtClean="0">
                <a:solidFill>
                  <a:srgbClr val="000000"/>
                </a:solidFill>
                <a:effectLst/>
                <a:latin typeface="Times New Roman" panose="02020603050405020304" pitchFamily="18" charset="0"/>
                <a:cs typeface="Times New Roman" panose="02020603050405020304" pitchFamily="18" charset="0"/>
              </a:rPr>
              <a:t>AYLIK KİRA BEDELİNİN TESPİT  VE TAHSİLİ </a:t>
            </a:r>
          </a:p>
          <a:p>
            <a:pPr algn="just">
              <a:spcAft>
                <a:spcPts val="0"/>
              </a:spcAft>
            </a:pPr>
            <a:endParaRPr lang="tr-TR" sz="2100" b="1" i="0" dirty="0">
              <a:solidFill>
                <a:srgbClr val="000000"/>
              </a:solidFill>
              <a:effectLst/>
              <a:latin typeface="Arial" panose="020B0604020202020204" pitchFamily="34" charset="0"/>
              <a:cs typeface="Arial" panose="020B0604020202020204" pitchFamily="34" charset="0"/>
            </a:endParaRPr>
          </a:p>
          <a:p>
            <a:pPr marL="342900" indent="-342900" algn="just">
              <a:spcAft>
                <a:spcPts val="0"/>
              </a:spcAft>
              <a:buFont typeface="Arial" panose="020B0604020202020204" pitchFamily="34" charset="0"/>
              <a:buChar char="•"/>
            </a:pPr>
            <a:r>
              <a:rPr lang="tr-TR" sz="2400" b="0" i="0" dirty="0">
                <a:solidFill>
                  <a:srgbClr val="000000"/>
                </a:solidFill>
                <a:effectLst/>
                <a:latin typeface="Times New Roman" panose="02020603050405020304" pitchFamily="18" charset="0"/>
                <a:cs typeface="Times New Roman" panose="02020603050405020304" pitchFamily="18" charset="0"/>
              </a:rPr>
              <a:t>Konutların aylık kira bedeli, o yıl için belirlenen aylık kira birim bedelinin, konutun brüt inşaat alanı ile çarpılması suretiyle, ilgili kurum ve kuruluşça tespit edilir. Brüt inşaat alanının </a:t>
            </a:r>
            <a:r>
              <a:rPr lang="tr-TR" sz="2400" b="0" i="0" dirty="0" err="1">
                <a:solidFill>
                  <a:srgbClr val="000000"/>
                </a:solidFill>
                <a:effectLst/>
                <a:latin typeface="Times New Roman" panose="02020603050405020304" pitchFamily="18" charset="0"/>
                <a:cs typeface="Times New Roman" panose="02020603050405020304" pitchFamily="18" charset="0"/>
              </a:rPr>
              <a:t>yüzyirmi</a:t>
            </a:r>
            <a:r>
              <a:rPr lang="tr-TR" sz="2400" b="0" i="0" dirty="0">
                <a:solidFill>
                  <a:srgbClr val="000000"/>
                </a:solidFill>
                <a:effectLst/>
                <a:latin typeface="Times New Roman" panose="02020603050405020304" pitchFamily="18" charset="0"/>
                <a:cs typeface="Times New Roman" panose="02020603050405020304" pitchFamily="18" charset="0"/>
              </a:rPr>
              <a:t> metrekareden fazlası dikkate alınmaz.</a:t>
            </a:r>
          </a:p>
          <a:p>
            <a:pPr marL="342900" indent="-342900" algn="just">
              <a:spcAft>
                <a:spcPts val="0"/>
              </a:spcAft>
              <a:buFont typeface="Arial" panose="020B0604020202020204" pitchFamily="34" charset="0"/>
              <a:buChar char="•"/>
            </a:pPr>
            <a:r>
              <a:rPr lang="tr-TR" sz="2400" b="0" i="0" dirty="0">
                <a:solidFill>
                  <a:srgbClr val="000000"/>
                </a:solidFill>
                <a:effectLst/>
                <a:latin typeface="Times New Roman" panose="02020603050405020304" pitchFamily="18" charset="0"/>
                <a:cs typeface="Times New Roman" panose="02020603050405020304" pitchFamily="18" charset="0"/>
              </a:rPr>
              <a:t>Kira bedeli konutun teslim tarihinden itibaren hesaplanır.</a:t>
            </a:r>
          </a:p>
          <a:p>
            <a:pPr marL="342900" indent="-342900" algn="just">
              <a:spcAft>
                <a:spcPts val="0"/>
              </a:spcAft>
              <a:buFont typeface="Arial" panose="020B0604020202020204" pitchFamily="34" charset="0"/>
              <a:buChar char="•"/>
            </a:pPr>
            <a:r>
              <a:rPr lang="tr-TR" sz="2400" b="0" i="0" dirty="0">
                <a:solidFill>
                  <a:srgbClr val="000000"/>
                </a:solidFill>
                <a:effectLst/>
                <a:latin typeface="Times New Roman" panose="02020603050405020304" pitchFamily="18" charset="0"/>
                <a:cs typeface="Times New Roman" panose="02020603050405020304" pitchFamily="18" charset="0"/>
              </a:rPr>
              <a:t>Konutların aylık kira bedelleri personelin aylık veya ücretinden peşin olarak ve bordro üzerinden kesilmek suretiyle tahsil edilerek genel bütçeye dahil kurum ve kuruluşlarda Hazine'ye ve diğerlerinde ise kendi bütçelerine irat kaydedilir.</a:t>
            </a:r>
          </a:p>
        </p:txBody>
      </p:sp>
      <p:pic>
        <p:nvPicPr>
          <p:cNvPr id="2" name="Resim 1">
            <a:extLst>
              <a:ext uri="{FF2B5EF4-FFF2-40B4-BE49-F238E27FC236}">
                <a16:creationId xmlns:a16="http://schemas.microsoft.com/office/drawing/2014/main" id="{4D78C29E-BC1D-44CE-8B81-0B50E658AC8C}"/>
              </a:ext>
            </a:extLst>
          </p:cNvPr>
          <p:cNvPicPr>
            <a:picLocks noChangeAspect="1"/>
          </p:cNvPicPr>
          <p:nvPr/>
        </p:nvPicPr>
        <p:blipFill>
          <a:blip r:embed="rId2"/>
          <a:stretch>
            <a:fillRect/>
          </a:stretch>
        </p:blipFill>
        <p:spPr>
          <a:xfrm>
            <a:off x="0" y="-4894"/>
            <a:ext cx="9144000" cy="1182624"/>
          </a:xfrm>
          <a:prstGeom prst="rect">
            <a:avLst/>
          </a:prstGeom>
        </p:spPr>
      </p:pic>
    </p:spTree>
    <p:extLst>
      <p:ext uri="{BB962C8B-B14F-4D97-AF65-F5344CB8AC3E}">
        <p14:creationId xmlns:p14="http://schemas.microsoft.com/office/powerpoint/2010/main" val="15718376"/>
      </p:ext>
    </p:extLst>
  </p:cSld>
  <p:clrMapOvr>
    <a:masterClrMapping/>
  </p:clrMapOvr>
  <mc:AlternateContent xmlns:mc="http://schemas.openxmlformats.org/markup-compatibility/2006" xmlns:p14="http://schemas.microsoft.com/office/powerpoint/2010/main">
    <mc:Choice Requires="p14">
      <p:transition spd="slow" p14:dur="2000" advTm="24487"/>
    </mc:Choice>
    <mc:Fallback xmlns="">
      <p:transition spd="slow" advTm="24487"/>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2900" y="1999765"/>
            <a:ext cx="8458200" cy="4495800"/>
          </a:xfrm>
        </p:spPr>
        <p:txBody>
          <a:bodyPr>
            <a:normAutofit fontScale="90000"/>
          </a:bodyPr>
          <a:lstStyle/>
          <a:p>
            <a:pPr algn="just"/>
            <a:r>
              <a:rPr lang="tr-TR" sz="2000" cap="none" dirty="0" smtClean="0">
                <a:solidFill>
                  <a:srgbClr val="000000"/>
                </a:solidFill>
                <a:latin typeface="Times New Roman" panose="02020603050405020304" pitchFamily="18" charset="0"/>
              </a:rPr>
              <a:t>Yasal süreler sonunda boşaltılamaz ise tahsise yetkili makam tarafından ilgili mülki veya askeri makamlara başvurulur. Bu başvuru üzerine konut, başka bir bildirime gerek kalmaksızın, kolluk kuvveti kullanılarak, bir hafta içinde zorla boşalttırılır. Zorla boşalttırmaya karşı, idareye ve yargı mercilerine yapılacak başvuru, boşalttırma işleminin icra ve infazını durdurmaz.</a:t>
            </a:r>
            <a:br>
              <a:rPr lang="tr-TR" sz="2000" cap="none" dirty="0" smtClean="0">
                <a:solidFill>
                  <a:srgbClr val="000000"/>
                </a:solidFill>
                <a:latin typeface="Times New Roman" panose="02020603050405020304" pitchFamily="18" charset="0"/>
              </a:rPr>
            </a:br>
            <a:r>
              <a:rPr lang="tr-TR" sz="2200" cap="none" dirty="0">
                <a:ln>
                  <a:noFill/>
                </a:ln>
                <a:solidFill>
                  <a:srgbClr val="000000"/>
                </a:solidFill>
                <a:latin typeface="Times New Roman" panose="02020603050405020304" pitchFamily="18" charset="0"/>
                <a:ea typeface="+mn-ea"/>
                <a:cs typeface="Times New Roman" panose="02020603050405020304" pitchFamily="18" charset="0"/>
              </a:rPr>
              <a:t>Konutun tahsisine yetkili makam tarafından kendilerine tahsis yapılmadan konutları işgal edenler veya tahsis yapıldıktan sonra gerçeğe aykırı beyanda bulunduğu anlaşılanlar, konut blok veya gruplarındaki diğer konut sakinlerinin huzur ve sükûnunu bozucu, genel ahlak değerlerini zedeleyici tutum ve davranışlarda bulunanlar ile yönetici veya idare tarafından alınan kararlara uymayanlar ve kendisine yapılan yazılı uyarılara rağmen bu davranışlarında ısrar ettiği tespit edilenler hakkında da yukarıdaki fıkra hükmü uygulanır.</a:t>
            </a:r>
            <a:br>
              <a:rPr lang="tr-TR" sz="2200" cap="none" dirty="0">
                <a:ln>
                  <a:noFill/>
                </a:ln>
                <a:solidFill>
                  <a:srgbClr val="000000"/>
                </a:solidFill>
                <a:latin typeface="Times New Roman" panose="02020603050405020304" pitchFamily="18" charset="0"/>
                <a:ea typeface="+mn-ea"/>
                <a:cs typeface="Times New Roman" panose="02020603050405020304" pitchFamily="18" charset="0"/>
              </a:rPr>
            </a:br>
            <a:endParaRPr lang="tr-TR" sz="2200" cap="none" dirty="0">
              <a:ln>
                <a:noFill/>
              </a:ln>
              <a:solidFill>
                <a:srgbClr val="000000"/>
              </a:solidFill>
              <a:latin typeface="Times New Roman" panose="02020603050405020304" pitchFamily="18" charset="0"/>
              <a:ea typeface="+mn-ea"/>
              <a:cs typeface="Times New Roman" panose="02020603050405020304" pitchFamily="18" charset="0"/>
            </a:endParaRPr>
          </a:p>
        </p:txBody>
      </p:sp>
      <p:sp>
        <p:nvSpPr>
          <p:cNvPr id="3" name="İçerik Yer Tutucusu 2"/>
          <p:cNvSpPr>
            <a:spLocks noGrp="1"/>
          </p:cNvSpPr>
          <p:nvPr>
            <p:ph idx="1"/>
          </p:nvPr>
        </p:nvSpPr>
        <p:spPr>
          <a:xfrm>
            <a:off x="533400" y="1295400"/>
            <a:ext cx="6554867" cy="609600"/>
          </a:xfrm>
        </p:spPr>
        <p:txBody>
          <a:bodyPr>
            <a:normAutofit/>
          </a:bodyPr>
          <a:lstStyle/>
          <a:p>
            <a:pPr marL="0" indent="0">
              <a:buNone/>
            </a:pPr>
            <a:r>
              <a:rPr lang="tr-TR" sz="2400" b="1" i="1" u="sng" dirty="0" smtClean="0">
                <a:solidFill>
                  <a:srgbClr val="000000"/>
                </a:solidFill>
                <a:latin typeface="Times New Roman" panose="02020603050405020304" pitchFamily="18" charset="0"/>
              </a:rPr>
              <a:t>KONUTTAN ÇIKARILMA</a:t>
            </a:r>
            <a:endParaRPr lang="tr-TR" sz="2400" b="1" u="sng" dirty="0"/>
          </a:p>
        </p:txBody>
      </p:sp>
      <p:pic>
        <p:nvPicPr>
          <p:cNvPr id="4" name="Resim 3">
            <a:extLst>
              <a:ext uri="{FF2B5EF4-FFF2-40B4-BE49-F238E27FC236}">
                <a16:creationId xmlns:a16="http://schemas.microsoft.com/office/drawing/2014/main" id="{56BEA16A-9710-4EA0-82B6-9E27BBBF783E}"/>
              </a:ext>
            </a:extLst>
          </p:cNvPr>
          <p:cNvPicPr>
            <a:picLocks noChangeAspect="1"/>
          </p:cNvPicPr>
          <p:nvPr/>
        </p:nvPicPr>
        <p:blipFill>
          <a:blip r:embed="rId2"/>
          <a:stretch>
            <a:fillRect/>
          </a:stretch>
        </p:blipFill>
        <p:spPr>
          <a:xfrm>
            <a:off x="0" y="0"/>
            <a:ext cx="9144000" cy="1182624"/>
          </a:xfrm>
          <a:prstGeom prst="rect">
            <a:avLst/>
          </a:prstGeom>
        </p:spPr>
      </p:pic>
    </p:spTree>
    <p:extLst>
      <p:ext uri="{BB962C8B-B14F-4D97-AF65-F5344CB8AC3E}">
        <p14:creationId xmlns:p14="http://schemas.microsoft.com/office/powerpoint/2010/main" val="25634167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70A1F2A2-7ECA-4678-A26E-6AF4F26D3DAF}"/>
              </a:ext>
            </a:extLst>
          </p:cNvPr>
          <p:cNvSpPr txBox="1"/>
          <p:nvPr/>
        </p:nvSpPr>
        <p:spPr>
          <a:xfrm>
            <a:off x="152399" y="-1200940"/>
            <a:ext cx="8763001" cy="7663636"/>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tr-TR" sz="2800" b="1" i="1"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tr-TR" sz="2800" b="1" i="1" u="sng" dirty="0">
              <a:solidFill>
                <a:srgbClr val="000000"/>
              </a:solidFill>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tr-TR" sz="2800" b="1" i="1"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tr-TR" sz="2800" b="1" i="1" u="sng" dirty="0">
              <a:solidFill>
                <a:srgbClr val="000000"/>
              </a:solidFill>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tr-TR" sz="2800" b="1" i="1"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tr-TR" sz="2800" b="1" i="1" u="sng" dirty="0">
              <a:solidFill>
                <a:srgbClr val="000000"/>
              </a:solidFill>
              <a:latin typeface="Arial" panose="020B0604020202020204" pitchFamily="34" charset="0"/>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2400" b="1" i="1" u="sng" strike="noStrike" kern="120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KONUTLARDA OTURANLARIN UYMASI GEREKLİ ESASLAR</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tr-TR" sz="20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a) Konut sakinlerinin huzur ve sükünunu bozucu genel ahlak ve değerlerini zedeleyici tutum ve davranışlarda bulunamazlar,</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b)Konutların iyi kullanılması, korunması ve tahribatının önlenmesi ile ilgili önlemlere titizlikle uyarlar,</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c) Konutların tamamını veya bir bölümünü, başkalarına devredemezler veya kiraya veremezler,</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d) Konutların mimari durumunda ve iç tesisatlarında, kendiliklerinden değişiklik yapamazlar,</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e) Konutun bir bölümünde veya bahçede kümes yapamazlar ve ahır hayvanları ile köpek besleyemezler.</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Yukarıda </a:t>
            </a:r>
            <a:r>
              <a:rPr kumimoji="0" lang="tr-TR" sz="20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belirtilen esaslara uymayanlar, yönetici veya kiracılar tarafından ilgili kuruma bildirilir. İdarece bir yazı ile uyarılan ilgilinin aykırı tutum ve davranışını değiştirmemekte ısrar ettiği tutanakla tespit edilmesi halinde konut tahsis kararı iptal edilerek konuttan çıkartılırlar.</a:t>
            </a:r>
          </a:p>
        </p:txBody>
      </p:sp>
      <p:pic>
        <p:nvPicPr>
          <p:cNvPr id="4" name="Resim 3">
            <a:extLst>
              <a:ext uri="{FF2B5EF4-FFF2-40B4-BE49-F238E27FC236}">
                <a16:creationId xmlns:a16="http://schemas.microsoft.com/office/drawing/2014/main" id="{9EEB8C4C-3D32-4E92-B51E-37626A53BCEF}"/>
              </a:ext>
            </a:extLst>
          </p:cNvPr>
          <p:cNvPicPr>
            <a:picLocks noChangeAspect="1"/>
          </p:cNvPicPr>
          <p:nvPr/>
        </p:nvPicPr>
        <p:blipFill>
          <a:blip r:embed="rId2"/>
          <a:stretch>
            <a:fillRect/>
          </a:stretch>
        </p:blipFill>
        <p:spPr>
          <a:xfrm>
            <a:off x="0" y="0"/>
            <a:ext cx="9144000" cy="1182624"/>
          </a:xfrm>
          <a:prstGeom prst="rect">
            <a:avLst/>
          </a:prstGeom>
        </p:spPr>
      </p:pic>
    </p:spTree>
    <p:extLst>
      <p:ext uri="{BB962C8B-B14F-4D97-AF65-F5344CB8AC3E}">
        <p14:creationId xmlns:p14="http://schemas.microsoft.com/office/powerpoint/2010/main" val="3995357895"/>
      </p:ext>
    </p:extLst>
  </p:cSld>
  <p:clrMapOvr>
    <a:masterClrMapping/>
  </p:clrMapOvr>
  <mc:AlternateContent xmlns:mc="http://schemas.openxmlformats.org/markup-compatibility/2006" xmlns:p14="http://schemas.microsoft.com/office/powerpoint/2010/main">
    <mc:Choice Requires="p14">
      <p:transition spd="slow" p14:dur="2000" advTm="26719"/>
    </mc:Choice>
    <mc:Fallback xmlns="">
      <p:transition spd="slow" advTm="26719"/>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C748CC24-F3F1-4502-97D6-A56F30C7F890}"/>
              </a:ext>
            </a:extLst>
          </p:cNvPr>
          <p:cNvSpPr txBox="1"/>
          <p:nvPr/>
        </p:nvSpPr>
        <p:spPr>
          <a:xfrm>
            <a:off x="-9787" y="2362200"/>
            <a:ext cx="8915400" cy="1754326"/>
          </a:xfrm>
          <a:prstGeom prst="rect">
            <a:avLst/>
          </a:prstGeom>
          <a:noFill/>
        </p:spPr>
        <p:txBody>
          <a:bodyPr wrap="square">
            <a:spAutoFit/>
          </a:bodyPr>
          <a:lstStyle/>
          <a:p>
            <a:pPr algn="ctr"/>
            <a:r>
              <a:rPr kumimoji="0" lang="tr-TR" sz="2400" b="1" i="0" u="none" strike="noStrike" kern="1200" cap="all" spc="0" normalizeH="0" baseline="0" noProof="0" dirty="0">
                <a:ln w="3175" cmpd="sng">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Erdoğan</a:t>
            </a:r>
            <a:r>
              <a:rPr kumimoji="0" lang="tr-TR" sz="3600" b="1" i="0" u="none" strike="noStrike" kern="1200" cap="all" spc="0" normalizeH="0" baseline="0" noProof="0" dirty="0">
                <a:ln w="3175" cmpd="sng">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tr-TR" sz="2400" b="1" i="0" u="none" strike="noStrike" kern="1200" cap="all" spc="0" normalizeH="0" baseline="0" noProof="0" dirty="0">
                <a:ln w="3175" cmpd="sng">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çağlar</a:t>
            </a:r>
          </a:p>
          <a:p>
            <a:pPr algn="ctr"/>
            <a:r>
              <a:rPr kumimoji="0" lang="tr-TR" sz="20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Sosyal Tesisler Müdür Vekili</a:t>
            </a:r>
            <a:r>
              <a:rPr kumimoji="0" lang="tr-TR" sz="3600" b="1" i="0" u="none" strike="noStrike" kern="1200" cap="all" spc="0" normalizeH="0" baseline="0" noProof="0" dirty="0">
                <a:ln w="3175" cmpd="sng">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p>
          <a:p>
            <a:endParaRPr kumimoji="0" lang="tr-TR" sz="3600" b="0" i="0" u="none" strike="noStrike" kern="1200" cap="all" spc="0" normalizeH="0" baseline="0" noProof="0" dirty="0">
              <a:ln w="3175" cmpd="sng">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4" name="Resim 3">
            <a:extLst>
              <a:ext uri="{FF2B5EF4-FFF2-40B4-BE49-F238E27FC236}">
                <a16:creationId xmlns:a16="http://schemas.microsoft.com/office/drawing/2014/main" id="{E545C535-F7C5-4F8E-A032-0DC3AE7B3DD5}"/>
              </a:ext>
            </a:extLst>
          </p:cNvPr>
          <p:cNvPicPr>
            <a:picLocks noChangeAspect="1"/>
          </p:cNvPicPr>
          <p:nvPr/>
        </p:nvPicPr>
        <p:blipFill>
          <a:blip r:embed="rId2"/>
          <a:stretch>
            <a:fillRect/>
          </a:stretch>
        </p:blipFill>
        <p:spPr>
          <a:xfrm>
            <a:off x="0" y="0"/>
            <a:ext cx="9144000" cy="1182624"/>
          </a:xfrm>
          <a:prstGeom prst="rect">
            <a:avLst/>
          </a:prstGeom>
        </p:spPr>
      </p:pic>
    </p:spTree>
    <p:extLst>
      <p:ext uri="{BB962C8B-B14F-4D97-AF65-F5344CB8AC3E}">
        <p14:creationId xmlns:p14="http://schemas.microsoft.com/office/powerpoint/2010/main" val="1379846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8305800" cy="4572000"/>
          </a:xfrm>
        </p:spPr>
        <p:txBody>
          <a:bodyPr>
            <a:normAutofit/>
          </a:bodyPr>
          <a:lstStyle/>
          <a:p>
            <a:pPr marL="0" indent="0">
              <a:buNone/>
            </a:pPr>
            <a:r>
              <a:rPr lang="tr-TR" sz="2800" b="1" i="1" u="sng" dirty="0">
                <a:solidFill>
                  <a:schemeClr val="bg1"/>
                </a:solidFill>
                <a:latin typeface="Times New Roman" panose="02020603050405020304" pitchFamily="18" charset="0"/>
                <a:cs typeface="Times New Roman" panose="02020603050405020304" pitchFamily="18" charset="0"/>
              </a:rPr>
              <a:t>Kapsam</a:t>
            </a:r>
          </a:p>
          <a:p>
            <a:pPr marL="0" indent="0" algn="just">
              <a:buNone/>
            </a:pPr>
            <a:r>
              <a:rPr lang="tr-TR" sz="2400" dirty="0">
                <a:solidFill>
                  <a:schemeClr val="bg1"/>
                </a:solidFill>
                <a:latin typeface="Times New Roman" panose="02020603050405020304" pitchFamily="18" charset="0"/>
                <a:cs typeface="Times New Roman" panose="02020603050405020304" pitchFamily="18" charset="0"/>
              </a:rPr>
              <a:t>	</a:t>
            </a:r>
            <a:r>
              <a:rPr lang="tr-TR" dirty="0">
                <a:solidFill>
                  <a:schemeClr val="bg1"/>
                </a:solidFill>
                <a:latin typeface="Times New Roman" panose="02020603050405020304" pitchFamily="18" charset="0"/>
                <a:cs typeface="Times New Roman" panose="02020603050405020304" pitchFamily="18" charset="0"/>
              </a:rPr>
              <a:t>Bu Yönetmelik, 2946 sayılı Kamu Konutları Kanununun 2 </a:t>
            </a:r>
            <a:r>
              <a:rPr lang="tr-TR" dirty="0" err="1">
                <a:solidFill>
                  <a:schemeClr val="bg1"/>
                </a:solidFill>
                <a:latin typeface="Times New Roman" panose="02020603050405020304" pitchFamily="18" charset="0"/>
                <a:cs typeface="Times New Roman" panose="02020603050405020304" pitchFamily="18" charset="0"/>
              </a:rPr>
              <a:t>nci</a:t>
            </a:r>
            <a:r>
              <a:rPr lang="tr-TR" dirty="0">
                <a:solidFill>
                  <a:schemeClr val="bg1"/>
                </a:solidFill>
                <a:latin typeface="Times New Roman" panose="02020603050405020304" pitchFamily="18" charset="0"/>
                <a:cs typeface="Times New Roman" panose="02020603050405020304" pitchFamily="18" charset="0"/>
              </a:rPr>
              <a:t> maddesinde sayılan kamu kurum ve kuruluşları personelinin yararlanması için yurt içinde ve yurt dışında inşa ettirme, satın alma ve kiralama suretiyle sağladıkları kamu konutlarını kapsar.</a:t>
            </a:r>
          </a:p>
          <a:p>
            <a:pPr marL="0" indent="0" algn="just">
              <a:buNone/>
            </a:pPr>
            <a:r>
              <a:rPr lang="tr-TR" dirty="0">
                <a:solidFill>
                  <a:schemeClr val="bg1"/>
                </a:solidFill>
                <a:latin typeface="Times New Roman" panose="02020603050405020304" pitchFamily="18" charset="0"/>
                <a:cs typeface="Times New Roman" panose="02020603050405020304" pitchFamily="18" charset="0"/>
              </a:rPr>
              <a:t>	Kurum ve kuruluşlarınca bir bölümü kamu konutuna tahsis edilen hizmet binalarındaki konutlar hakkında da bu Yönetmelik hükümleri uygulanır.</a:t>
            </a:r>
          </a:p>
        </p:txBody>
      </p:sp>
      <p:pic>
        <p:nvPicPr>
          <p:cNvPr id="2" name="Resim 1">
            <a:extLst>
              <a:ext uri="{FF2B5EF4-FFF2-40B4-BE49-F238E27FC236}">
                <a16:creationId xmlns:a16="http://schemas.microsoft.com/office/drawing/2014/main" id="{F60EC845-AA9B-4A01-954F-B49CBF125F7F}"/>
              </a:ext>
            </a:extLst>
          </p:cNvPr>
          <p:cNvPicPr>
            <a:picLocks noChangeAspect="1"/>
          </p:cNvPicPr>
          <p:nvPr/>
        </p:nvPicPr>
        <p:blipFill>
          <a:blip r:embed="rId2"/>
          <a:stretch>
            <a:fillRect/>
          </a:stretch>
        </p:blipFill>
        <p:spPr>
          <a:xfrm>
            <a:off x="0" y="0"/>
            <a:ext cx="9144000" cy="117652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10584"/>
    </mc:Choice>
    <mc:Fallback xmlns="">
      <p:transition spd="slow" advTm="1058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371600"/>
            <a:ext cx="7772400" cy="838200"/>
          </a:xfrm>
        </p:spPr>
        <p:txBody>
          <a:bodyPr>
            <a:noAutofit/>
          </a:bodyPr>
          <a:lstStyle/>
          <a:p>
            <a:r>
              <a:rPr lang="tr-TR" sz="2400" b="1" i="1" u="sng" dirty="0">
                <a:solidFill>
                  <a:schemeClr val="bg1"/>
                </a:solidFill>
                <a:latin typeface="Times New Roman" panose="02020603050405020304" pitchFamily="18" charset="0"/>
                <a:cs typeface="Times New Roman" panose="02020603050405020304" pitchFamily="18" charset="0"/>
              </a:rPr>
              <a:t>Kamu Konutlarının Türleri</a:t>
            </a:r>
          </a:p>
        </p:txBody>
      </p:sp>
      <p:sp>
        <p:nvSpPr>
          <p:cNvPr id="3" name="Content Placeholder 2"/>
          <p:cNvSpPr>
            <a:spLocks noGrp="1"/>
          </p:cNvSpPr>
          <p:nvPr>
            <p:ph idx="1"/>
          </p:nvPr>
        </p:nvSpPr>
        <p:spPr>
          <a:xfrm>
            <a:off x="533400" y="2404872"/>
            <a:ext cx="8229600" cy="3310128"/>
          </a:xfrm>
        </p:spPr>
        <p:txBody>
          <a:bodyPr>
            <a:normAutofit fontScale="85000" lnSpcReduction="10000"/>
          </a:bodyPr>
          <a:lstStyle/>
          <a:p>
            <a:pPr>
              <a:buNone/>
            </a:pPr>
            <a:r>
              <a:rPr lang="tr-TR" b="1" dirty="0"/>
              <a:t>	</a:t>
            </a:r>
          </a:p>
          <a:p>
            <a:pPr algn="just">
              <a:buNone/>
            </a:pPr>
            <a:r>
              <a:rPr lang="tr-TR" sz="2400" b="1" u="sng" dirty="0" smtClean="0">
                <a:solidFill>
                  <a:schemeClr val="bg1"/>
                </a:solidFill>
                <a:latin typeface="Times New Roman" panose="02020603050405020304" pitchFamily="18" charset="0"/>
                <a:cs typeface="Times New Roman" panose="02020603050405020304" pitchFamily="18" charset="0"/>
              </a:rPr>
              <a:t>Kamu </a:t>
            </a:r>
            <a:r>
              <a:rPr lang="tr-TR" sz="2400" b="1" u="sng" dirty="0">
                <a:solidFill>
                  <a:schemeClr val="bg1"/>
                </a:solidFill>
                <a:latin typeface="Times New Roman" panose="02020603050405020304" pitchFamily="18" charset="0"/>
                <a:cs typeface="Times New Roman" panose="02020603050405020304" pitchFamily="18" charset="0"/>
              </a:rPr>
              <a:t>konutları tahsis esasına göre aşağıda  belirtilen dört gruba ayrılır</a:t>
            </a:r>
            <a:r>
              <a:rPr lang="tr-TR" sz="2400" b="1" u="sng" dirty="0">
                <a:latin typeface="Times New Roman" panose="02020603050405020304" pitchFamily="18" charset="0"/>
                <a:cs typeface="Times New Roman" panose="02020603050405020304" pitchFamily="18" charset="0"/>
              </a:rPr>
              <a:t>.</a:t>
            </a:r>
          </a:p>
          <a:p>
            <a:pPr algn="just">
              <a:buNone/>
            </a:pPr>
            <a:endParaRPr lang="tr-TR" sz="1400" b="1" dirty="0" smtClean="0">
              <a:latin typeface="Arial" panose="020B0604020202020204" pitchFamily="34" charset="0"/>
              <a:cs typeface="Arial" panose="020B0604020202020204" pitchFamily="34" charset="0"/>
            </a:endParaRPr>
          </a:p>
          <a:p>
            <a:pPr algn="just">
              <a:buNone/>
            </a:pPr>
            <a:r>
              <a:rPr lang="tr-TR" sz="2400" dirty="0" smtClean="0">
                <a:solidFill>
                  <a:schemeClr val="bg1"/>
                </a:solidFill>
                <a:latin typeface="Times New Roman" panose="02020603050405020304" pitchFamily="18" charset="0"/>
                <a:cs typeface="Times New Roman" panose="02020603050405020304" pitchFamily="18" charset="0"/>
              </a:rPr>
              <a:t>1- </a:t>
            </a:r>
            <a:r>
              <a:rPr lang="tr-TR" sz="2400" dirty="0">
                <a:solidFill>
                  <a:schemeClr val="bg1"/>
                </a:solidFill>
                <a:latin typeface="Times New Roman" panose="02020603050405020304" pitchFamily="18" charset="0"/>
                <a:cs typeface="Times New Roman" panose="02020603050405020304" pitchFamily="18" charset="0"/>
              </a:rPr>
              <a:t>Özel Tahsisli Konutlar</a:t>
            </a:r>
          </a:p>
          <a:p>
            <a:pPr marL="0" indent="0" algn="just">
              <a:buNone/>
            </a:pPr>
            <a:r>
              <a:rPr lang="tr-TR" sz="2400" dirty="0">
                <a:solidFill>
                  <a:schemeClr val="bg1"/>
                </a:solidFill>
                <a:latin typeface="Times New Roman" panose="02020603050405020304" pitchFamily="18" charset="0"/>
                <a:cs typeface="Times New Roman" panose="02020603050405020304" pitchFamily="18" charset="0"/>
              </a:rPr>
              <a:t>2- Görev Tahsisli Konutlar</a:t>
            </a:r>
          </a:p>
          <a:p>
            <a:pPr marL="0" indent="0" algn="just">
              <a:buNone/>
            </a:pPr>
            <a:r>
              <a:rPr lang="tr-TR" sz="2400" dirty="0">
                <a:solidFill>
                  <a:schemeClr val="bg1"/>
                </a:solidFill>
                <a:latin typeface="Times New Roman" panose="02020603050405020304" pitchFamily="18" charset="0"/>
                <a:cs typeface="Times New Roman" panose="02020603050405020304" pitchFamily="18" charset="0"/>
              </a:rPr>
              <a:t>3- Sıra Tahsisli Konutlar</a:t>
            </a:r>
          </a:p>
          <a:p>
            <a:pPr marL="0" indent="0" algn="just">
              <a:buNone/>
            </a:pPr>
            <a:r>
              <a:rPr lang="tr-TR" sz="2400" dirty="0">
                <a:solidFill>
                  <a:schemeClr val="bg1"/>
                </a:solidFill>
                <a:latin typeface="Times New Roman" panose="02020603050405020304" pitchFamily="18" charset="0"/>
                <a:cs typeface="Times New Roman" panose="02020603050405020304" pitchFamily="18" charset="0"/>
              </a:rPr>
              <a:t>4- Hizmet Tahsisli Konutlar</a:t>
            </a:r>
          </a:p>
          <a:p>
            <a:pPr marL="0" indent="0" algn="just">
              <a:buNone/>
            </a:pPr>
            <a:r>
              <a:rPr lang="tr-TR" sz="2400" dirty="0">
                <a:solidFill>
                  <a:schemeClr val="bg1"/>
                </a:solidFill>
                <a:latin typeface="Arial" panose="020B0604020202020204" pitchFamily="34" charset="0"/>
                <a:cs typeface="Arial" panose="020B0604020202020204" pitchFamily="34" charset="0"/>
              </a:rPr>
              <a:t>	</a:t>
            </a:r>
          </a:p>
          <a:p>
            <a:pPr marL="457200" indent="-457200" algn="just">
              <a:buNone/>
            </a:pPr>
            <a:endParaRPr lang="tr-TR" sz="2000" dirty="0"/>
          </a:p>
        </p:txBody>
      </p:sp>
      <p:pic>
        <p:nvPicPr>
          <p:cNvPr id="4" name="Resim 3">
            <a:extLst>
              <a:ext uri="{FF2B5EF4-FFF2-40B4-BE49-F238E27FC236}">
                <a16:creationId xmlns:a16="http://schemas.microsoft.com/office/drawing/2014/main" id="{EDBA92B8-B392-47BD-98E5-5E886EC37990}"/>
              </a:ext>
            </a:extLst>
          </p:cNvPr>
          <p:cNvPicPr>
            <a:picLocks noChangeAspect="1"/>
          </p:cNvPicPr>
          <p:nvPr/>
        </p:nvPicPr>
        <p:blipFill>
          <a:blip r:embed="rId2"/>
          <a:stretch>
            <a:fillRect/>
          </a:stretch>
        </p:blipFill>
        <p:spPr>
          <a:xfrm>
            <a:off x="2959" y="0"/>
            <a:ext cx="9144000" cy="117652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9223"/>
    </mc:Choice>
    <mc:Fallback xmlns="">
      <p:transition spd="slow" advTm="9223"/>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7C76B9-38FB-48A7-A9E3-F686D33A995D}"/>
              </a:ext>
            </a:extLst>
          </p:cNvPr>
          <p:cNvSpPr>
            <a:spLocks noGrp="1"/>
          </p:cNvSpPr>
          <p:nvPr>
            <p:ph type="title"/>
          </p:nvPr>
        </p:nvSpPr>
        <p:spPr>
          <a:xfrm>
            <a:off x="533400" y="1447800"/>
            <a:ext cx="8077200" cy="533400"/>
          </a:xfrm>
        </p:spPr>
        <p:txBody>
          <a:bodyPr>
            <a:normAutofit/>
          </a:bodyPr>
          <a:lstStyle/>
          <a:p>
            <a:r>
              <a:rPr lang="tr-TR" sz="2400" b="1" i="1" u="sng" dirty="0">
                <a:solidFill>
                  <a:srgbClr val="000000"/>
                </a:solidFill>
                <a:effectLst/>
                <a:latin typeface="Times New Roman" panose="02020603050405020304" pitchFamily="18" charset="0"/>
                <a:cs typeface="Times New Roman" panose="02020603050405020304" pitchFamily="18" charset="0"/>
              </a:rPr>
              <a:t>1- Özel tahsisli konutlar</a:t>
            </a:r>
            <a:endParaRPr lang="tr-TR" sz="2400" b="1" i="1" u="sng" dirty="0">
              <a:latin typeface="Times New Roman" panose="02020603050405020304" pitchFamily="18" charset="0"/>
              <a:cs typeface="Times New Roman" panose="02020603050405020304" pitchFamily="18" charset="0"/>
            </a:endParaRPr>
          </a:p>
        </p:txBody>
      </p:sp>
      <p:sp>
        <p:nvSpPr>
          <p:cNvPr id="3" name="Metin Yer Tutucusu 2">
            <a:extLst>
              <a:ext uri="{FF2B5EF4-FFF2-40B4-BE49-F238E27FC236}">
                <a16:creationId xmlns:a16="http://schemas.microsoft.com/office/drawing/2014/main" id="{0AB4EC86-0E7C-4297-9A78-75EB5BB116DD}"/>
              </a:ext>
            </a:extLst>
          </p:cNvPr>
          <p:cNvSpPr>
            <a:spLocks noGrp="1"/>
          </p:cNvSpPr>
          <p:nvPr>
            <p:ph type="body" idx="1"/>
          </p:nvPr>
        </p:nvSpPr>
        <p:spPr>
          <a:xfrm>
            <a:off x="546717" y="2286000"/>
            <a:ext cx="7696200" cy="2743200"/>
          </a:xfrm>
        </p:spPr>
        <p:txBody>
          <a:bodyPr>
            <a:normAutofit/>
          </a:bodyPr>
          <a:lstStyle/>
          <a:p>
            <a:pPr algn="just"/>
            <a:r>
              <a:rPr lang="tr-TR" sz="2400" b="0" i="0" dirty="0">
                <a:solidFill>
                  <a:srgbClr val="000000"/>
                </a:solidFill>
                <a:effectLst/>
                <a:latin typeface="Times New Roman" panose="02020603050405020304" pitchFamily="18" charset="0"/>
                <a:cs typeface="Times New Roman" panose="02020603050405020304" pitchFamily="18" charset="0"/>
              </a:rPr>
              <a:t>Yönetmeliğe ekli (1) sayılı cetvelde gösterilen ve temsil özelliği olan makam ve rütbe sahiplerine tahsis edilen özel </a:t>
            </a:r>
            <a:r>
              <a:rPr lang="tr-TR" sz="2400" b="0" i="0" dirty="0" smtClean="0">
                <a:solidFill>
                  <a:srgbClr val="000000"/>
                </a:solidFill>
                <a:effectLst/>
                <a:latin typeface="Times New Roman" panose="02020603050405020304" pitchFamily="18" charset="0"/>
                <a:cs typeface="Times New Roman" panose="02020603050405020304" pitchFamily="18" charset="0"/>
              </a:rPr>
              <a:t>nitelikteki konutlardır.</a:t>
            </a:r>
          </a:p>
          <a:p>
            <a:pPr algn="just"/>
            <a:r>
              <a:rPr lang="tr-TR" sz="2400" dirty="0">
                <a:solidFill>
                  <a:srgbClr val="000000"/>
                </a:solidFill>
                <a:latin typeface="Times New Roman" panose="02020603050405020304" pitchFamily="18" charset="0"/>
                <a:cs typeface="Times New Roman" panose="02020603050405020304" pitchFamily="18" charset="0"/>
              </a:rPr>
              <a:t>Özel</a:t>
            </a:r>
            <a:r>
              <a:rPr lang="tr-TR" sz="2400" dirty="0">
                <a:latin typeface="Times New Roman" panose="02020603050405020304" pitchFamily="18" charset="0"/>
                <a:cs typeface="Times New Roman" panose="02020603050405020304" pitchFamily="18" charset="0"/>
              </a:rPr>
              <a:t> </a:t>
            </a:r>
            <a:r>
              <a:rPr lang="tr-TR" sz="2400" dirty="0">
                <a:solidFill>
                  <a:srgbClr val="000000"/>
                </a:solidFill>
                <a:latin typeface="Times New Roman" panose="02020603050405020304" pitchFamily="18" charset="0"/>
                <a:cs typeface="Times New Roman" panose="02020603050405020304" pitchFamily="18" charset="0"/>
              </a:rPr>
              <a:t>tahsisli konutların tahsisinde ayrıca tahsis kararı alınmaz, bu göreve seçilme veya atanma yeterlidir. </a:t>
            </a:r>
          </a:p>
        </p:txBody>
      </p:sp>
      <p:pic>
        <p:nvPicPr>
          <p:cNvPr id="4" name="Resim 3">
            <a:extLst>
              <a:ext uri="{FF2B5EF4-FFF2-40B4-BE49-F238E27FC236}">
                <a16:creationId xmlns:a16="http://schemas.microsoft.com/office/drawing/2014/main" id="{6696EF71-D7C8-4205-AED6-D69BD41D012E}"/>
              </a:ext>
            </a:extLst>
          </p:cNvPr>
          <p:cNvPicPr>
            <a:picLocks noChangeAspect="1"/>
          </p:cNvPicPr>
          <p:nvPr/>
        </p:nvPicPr>
        <p:blipFill>
          <a:blip r:embed="rId2"/>
          <a:stretch>
            <a:fillRect/>
          </a:stretch>
        </p:blipFill>
        <p:spPr>
          <a:xfrm>
            <a:off x="0" y="-133165"/>
            <a:ext cx="9144000" cy="1176528"/>
          </a:xfrm>
          <a:prstGeom prst="rect">
            <a:avLst/>
          </a:prstGeom>
        </p:spPr>
      </p:pic>
    </p:spTree>
    <p:extLst>
      <p:ext uri="{BB962C8B-B14F-4D97-AF65-F5344CB8AC3E}">
        <p14:creationId xmlns:p14="http://schemas.microsoft.com/office/powerpoint/2010/main" val="77156311"/>
      </p:ext>
    </p:extLst>
  </p:cSld>
  <p:clrMapOvr>
    <a:masterClrMapping/>
  </p:clrMapOvr>
  <mc:AlternateContent xmlns:mc="http://schemas.openxmlformats.org/markup-compatibility/2006" xmlns:p14="http://schemas.microsoft.com/office/powerpoint/2010/main">
    <mc:Choice Requires="p14">
      <p:transition spd="slow" p14:dur="2000" advTm="8143"/>
    </mc:Choice>
    <mc:Fallback xmlns="">
      <p:transition spd="slow" advTm="8143"/>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3400" y="1295400"/>
            <a:ext cx="8001000" cy="4724400"/>
          </a:xfrm>
        </p:spPr>
        <p:txBody>
          <a:bodyPr>
            <a:normAutofit/>
          </a:bodyPr>
          <a:lstStyle/>
          <a:p>
            <a:r>
              <a:rPr lang="tr-TR" sz="1200" dirty="0">
                <a:solidFill>
                  <a:schemeClr val="bg1"/>
                </a:solidFill>
                <a:latin typeface="Times New Roman" panose="02020603050405020304" pitchFamily="18" charset="0"/>
                <a:cs typeface="Times New Roman" panose="02020603050405020304" pitchFamily="18" charset="0"/>
              </a:rPr>
              <a:t/>
            </a:r>
            <a:br>
              <a:rPr lang="tr-TR" sz="1200" dirty="0">
                <a:solidFill>
                  <a:schemeClr val="bg1"/>
                </a:solidFill>
                <a:latin typeface="Times New Roman" panose="02020603050405020304" pitchFamily="18" charset="0"/>
                <a:cs typeface="Times New Roman" panose="02020603050405020304" pitchFamily="18" charset="0"/>
              </a:rPr>
            </a:br>
            <a:endParaRPr lang="tr-TR" sz="1200" dirty="0">
              <a:solidFill>
                <a:schemeClr val="bg1"/>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rot="10800000" flipV="1">
            <a:off x="533400" y="1043363"/>
            <a:ext cx="8229600" cy="4900236"/>
          </a:xfrm>
        </p:spPr>
        <p:txBody>
          <a:bodyPr>
            <a:normAutofit/>
          </a:bodyPr>
          <a:lstStyle/>
          <a:p>
            <a:r>
              <a:rPr lang="tr-TR" sz="1100" cap="all" dirty="0">
                <a:ln w="3175" cmpd="sng">
                  <a:noFill/>
                </a:ln>
                <a:solidFill>
                  <a:prstClr val="white"/>
                </a:solidFill>
                <a:ea typeface="+mj-ea"/>
                <a:cs typeface="+mj-cs"/>
              </a:rPr>
              <a:t> </a:t>
            </a:r>
            <a:r>
              <a:rPr lang="tr-TR" sz="1100" cap="all" dirty="0" smtClean="0">
                <a:ln w="3175" cmpd="sng">
                  <a:noFill/>
                </a:ln>
                <a:solidFill>
                  <a:prstClr val="black"/>
                </a:solidFill>
                <a:latin typeface="Times New Roman" panose="02020603050405020304" pitchFamily="18" charset="0"/>
                <a:ea typeface="+mj-ea"/>
                <a:cs typeface="Times New Roman" panose="02020603050405020304" pitchFamily="18" charset="0"/>
              </a:rPr>
              <a:t>(1) </a:t>
            </a: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Sayılı Cetvel</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ÖZEL TAHSİSLİ KONUTLAR</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i="1" cap="all" dirty="0">
                <a:ln w="3175" cmpd="sng">
                  <a:noFill/>
                </a:ln>
                <a:solidFill>
                  <a:prstClr val="black"/>
                </a:solidFill>
                <a:latin typeface="Times New Roman" panose="02020603050405020304" pitchFamily="18" charset="0"/>
                <a:ea typeface="+mj-ea"/>
                <a:cs typeface="Times New Roman" panose="02020603050405020304" pitchFamily="18" charset="0"/>
              </a:rPr>
              <a:t>A – Temsil özelliği olup kira bedeli alınmayacak olanlar,</a:t>
            </a: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1 – Cumhurbaşkanı. (...)</a:t>
            </a:r>
            <a:r>
              <a:rPr lang="tr-TR" sz="1100" cap="all" baseline="30000" dirty="0">
                <a:ln w="3175" cmpd="sng">
                  <a:noFill/>
                </a:ln>
                <a:solidFill>
                  <a:prstClr val="black"/>
                </a:solidFill>
                <a:latin typeface="Times New Roman" panose="02020603050405020304" pitchFamily="18" charset="0"/>
                <a:ea typeface="+mj-ea"/>
                <a:cs typeface="Times New Roman" panose="02020603050405020304" pitchFamily="18" charset="0"/>
              </a:rPr>
              <a:t>(1)</a:t>
            </a: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 Başbakan,</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2 – Yurt dışındaki büyükelçiler, daimi delegeler, maslahatgüzarlar, askeri temsil heyetleri başkanları ve başkonsoloslar.</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i="1" cap="all" dirty="0">
                <a:ln w="3175" cmpd="sng">
                  <a:noFill/>
                </a:ln>
                <a:solidFill>
                  <a:prstClr val="black"/>
                </a:solidFill>
                <a:latin typeface="Times New Roman" panose="02020603050405020304" pitchFamily="18" charset="0"/>
                <a:ea typeface="+mj-ea"/>
                <a:cs typeface="Times New Roman" panose="02020603050405020304" pitchFamily="18" charset="0"/>
              </a:rPr>
              <a:t>B – Kamu Konutları Kanunu'na göre, kira bedeli alınacak makam sahipleri:</a:t>
            </a: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1 – Bakanlar,</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2 – Yüksek Yargı Organları,</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a) Anayasa Mahkemesi Başkanı,</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b) Yargıtay Başkanı,</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c) Danıştay Başkanı,</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d) Uyuşmazlık Mahkemesi Başkanı,</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e) Sayıştay Başkanı,</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f) Yargıtay Cumhuriyet Başsavcısı ile Danıştay Başsavcısı,</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g) </a:t>
            </a:r>
            <a:r>
              <a:rPr lang="tr-TR" sz="1100" b="1" cap="all" dirty="0">
                <a:ln w="3175" cmpd="sng">
                  <a:noFill/>
                </a:ln>
                <a:solidFill>
                  <a:prstClr val="black"/>
                </a:solidFill>
                <a:latin typeface="Times New Roman" panose="02020603050405020304" pitchFamily="18" charset="0"/>
                <a:ea typeface="+mj-ea"/>
                <a:cs typeface="Times New Roman" panose="02020603050405020304" pitchFamily="18" charset="0"/>
              </a:rPr>
              <a:t>(Değişik : 8/6/1998 - 98/11260 K.; Mülga: 26/11/2002-2002/4918 K.)</a:t>
            </a: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3 – Yüksek Öğretim Kurulu Başkanı.</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4 – </a:t>
            </a:r>
            <a:r>
              <a:rPr lang="tr-TR" sz="1100" b="1" cap="all" dirty="0">
                <a:ln w="3175" cmpd="sng">
                  <a:noFill/>
                </a:ln>
                <a:solidFill>
                  <a:prstClr val="black"/>
                </a:solidFill>
                <a:latin typeface="Times New Roman" panose="02020603050405020304" pitchFamily="18" charset="0"/>
                <a:ea typeface="+mj-ea"/>
                <a:cs typeface="Times New Roman" panose="02020603050405020304" pitchFamily="18" charset="0"/>
              </a:rPr>
              <a:t>(Değişik : 1.9.1986 - 86/10974 K.) </a:t>
            </a: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a:t>
            </a:r>
            <a:r>
              <a:rPr lang="tr-TR" sz="1100" cap="all" baseline="30000" dirty="0">
                <a:ln w="3175" cmpd="sng">
                  <a:noFill/>
                </a:ln>
                <a:solidFill>
                  <a:prstClr val="black"/>
                </a:solidFill>
                <a:latin typeface="Times New Roman" panose="02020603050405020304" pitchFamily="18" charset="0"/>
                <a:ea typeface="+mj-ea"/>
                <a:cs typeface="Times New Roman" panose="02020603050405020304" pitchFamily="18" charset="0"/>
              </a:rPr>
              <a:t>(2)</a:t>
            </a: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 Milli Güvenlik Kurulu Genel Sekreteri,</a:t>
            </a:r>
            <a:r>
              <a:rPr lang="tr-TR" sz="1100" i="1" cap="all" dirty="0">
                <a:ln w="3175" cmpd="sng">
                  <a:noFill/>
                </a:ln>
                <a:solidFill>
                  <a:prstClr val="black"/>
                </a:solidFill>
                <a:latin typeface="Times New Roman" panose="02020603050405020304" pitchFamily="18" charset="0"/>
                <a:ea typeface="+mj-ea"/>
                <a:cs typeface="Times New Roman" panose="02020603050405020304" pitchFamily="18" charset="0"/>
              </a:rPr>
              <a:t/>
            </a:r>
            <a:br>
              <a:rPr lang="tr-TR" sz="1100" i="1"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5 – </a:t>
            </a:r>
            <a:r>
              <a:rPr lang="tr-TR" sz="1100" b="1" cap="all" dirty="0">
                <a:ln w="3175" cmpd="sng">
                  <a:noFill/>
                </a:ln>
                <a:solidFill>
                  <a:prstClr val="black"/>
                </a:solidFill>
                <a:latin typeface="Times New Roman" panose="02020603050405020304" pitchFamily="18" charset="0"/>
                <a:ea typeface="+mj-ea"/>
                <a:cs typeface="Times New Roman" panose="02020603050405020304" pitchFamily="18" charset="0"/>
              </a:rPr>
              <a:t>(Değişik : 8/6/1998 - 98/11260 K.)</a:t>
            </a: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a) </a:t>
            </a:r>
            <a:r>
              <a:rPr lang="tr-TR" sz="1100" b="1" cap="all" dirty="0">
                <a:ln w="3175" cmpd="sng">
                  <a:noFill/>
                </a:ln>
                <a:solidFill>
                  <a:prstClr val="black"/>
                </a:solidFill>
                <a:latin typeface="Times New Roman" panose="02020603050405020304" pitchFamily="18" charset="0"/>
                <a:ea typeface="+mj-ea"/>
                <a:cs typeface="Times New Roman" panose="02020603050405020304" pitchFamily="18" charset="0"/>
              </a:rPr>
              <a:t>(Değişik:RG-7/2/2019-30679-C.K.-717/1 </a:t>
            </a:r>
            <a:r>
              <a:rPr lang="tr-TR" sz="1100" b="1" cap="all" dirty="0" err="1">
                <a:ln w="3175" cmpd="sng">
                  <a:noFill/>
                </a:ln>
                <a:solidFill>
                  <a:prstClr val="black"/>
                </a:solidFill>
                <a:latin typeface="Times New Roman" panose="02020603050405020304" pitchFamily="18" charset="0"/>
                <a:ea typeface="+mj-ea"/>
                <a:cs typeface="Times New Roman" panose="02020603050405020304" pitchFamily="18" charset="0"/>
              </a:rPr>
              <a:t>md.</a:t>
            </a:r>
            <a:r>
              <a:rPr lang="tr-TR" sz="1100" b="1" cap="all" dirty="0">
                <a:ln w="3175" cmpd="sng">
                  <a:noFill/>
                </a:ln>
                <a:solidFill>
                  <a:prstClr val="black"/>
                </a:solidFill>
                <a:latin typeface="Times New Roman" panose="02020603050405020304" pitchFamily="18" charset="0"/>
                <a:ea typeface="+mj-ea"/>
                <a:cs typeface="Times New Roman" panose="02020603050405020304" pitchFamily="18" charset="0"/>
              </a:rPr>
              <a:t>) </a:t>
            </a: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Bakan Yardımcıları,</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b) </a:t>
            </a:r>
            <a:r>
              <a:rPr lang="tr-TR" sz="1100" b="1" cap="all" dirty="0">
                <a:ln w="3175" cmpd="sng">
                  <a:noFill/>
                </a:ln>
                <a:solidFill>
                  <a:prstClr val="black"/>
                </a:solidFill>
                <a:latin typeface="Times New Roman" panose="02020603050405020304" pitchFamily="18" charset="0"/>
                <a:ea typeface="+mj-ea"/>
                <a:cs typeface="Times New Roman" panose="02020603050405020304" pitchFamily="18" charset="0"/>
              </a:rPr>
              <a:t>(Mülga: 26/11/2002-2002/4918 K.)</a:t>
            </a: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c) </a:t>
            </a:r>
            <a:r>
              <a:rPr lang="tr-TR" sz="1100" b="1" cap="all" dirty="0">
                <a:ln w="3175" cmpd="sng">
                  <a:noFill/>
                </a:ln>
                <a:solidFill>
                  <a:prstClr val="black"/>
                </a:solidFill>
                <a:latin typeface="Times New Roman" panose="02020603050405020304" pitchFamily="18" charset="0"/>
                <a:ea typeface="+mj-ea"/>
                <a:cs typeface="Times New Roman" panose="02020603050405020304" pitchFamily="18" charset="0"/>
              </a:rPr>
              <a:t>(Ek:RG-7/2/2019-30679-C.K.-717/1 </a:t>
            </a:r>
            <a:r>
              <a:rPr lang="tr-TR" sz="1100" b="1" cap="all" dirty="0" err="1">
                <a:ln w="3175" cmpd="sng">
                  <a:noFill/>
                </a:ln>
                <a:solidFill>
                  <a:prstClr val="black"/>
                </a:solidFill>
                <a:latin typeface="Times New Roman" panose="02020603050405020304" pitchFamily="18" charset="0"/>
                <a:ea typeface="+mj-ea"/>
                <a:cs typeface="Times New Roman" panose="02020603050405020304" pitchFamily="18" charset="0"/>
              </a:rPr>
              <a:t>md.</a:t>
            </a:r>
            <a:r>
              <a:rPr lang="tr-TR" sz="1100" b="1" cap="all" dirty="0">
                <a:ln w="3175" cmpd="sng">
                  <a:noFill/>
                </a:ln>
                <a:solidFill>
                  <a:prstClr val="black"/>
                </a:solidFill>
                <a:latin typeface="Times New Roman" panose="02020603050405020304" pitchFamily="18" charset="0"/>
                <a:ea typeface="+mj-ea"/>
                <a:cs typeface="Times New Roman" panose="02020603050405020304" pitchFamily="18" charset="0"/>
              </a:rPr>
              <a:t>)</a:t>
            </a: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 Müsteşarlar.</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6 – </a:t>
            </a:r>
            <a:r>
              <a:rPr lang="tr-TR" sz="1100" b="1" cap="all" dirty="0">
                <a:ln w="3175" cmpd="sng">
                  <a:noFill/>
                </a:ln>
                <a:solidFill>
                  <a:prstClr val="black"/>
                </a:solidFill>
                <a:latin typeface="Times New Roman" panose="02020603050405020304" pitchFamily="18" charset="0"/>
                <a:ea typeface="+mj-ea"/>
                <a:cs typeface="Times New Roman" panose="02020603050405020304" pitchFamily="18" charset="0"/>
              </a:rPr>
              <a:t>(Değişik : 1/9/1986 - 86/10974 K.) </a:t>
            </a: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Diyanet İşleri Başkanı, Merkez Bankası Başkanı,</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7 – İl Valileri, Emniyet Genel Müdürü </a:t>
            </a:r>
            <a:r>
              <a:rPr lang="tr-TR" sz="1100" cap="all" baseline="30000" dirty="0">
                <a:ln w="3175" cmpd="sng">
                  <a:noFill/>
                </a:ln>
                <a:solidFill>
                  <a:prstClr val="black"/>
                </a:solidFill>
                <a:latin typeface="Times New Roman" panose="02020603050405020304" pitchFamily="18" charset="0"/>
                <a:ea typeface="+mj-ea"/>
                <a:cs typeface="Times New Roman" panose="02020603050405020304" pitchFamily="18" charset="0"/>
              </a:rPr>
              <a:t>(3)</a:t>
            </a: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
            </a:r>
            <a:b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br>
            <a:r>
              <a:rPr lang="tr-TR" sz="1100" cap="all" dirty="0">
                <a:ln w="3175" cmpd="sng">
                  <a:noFill/>
                </a:ln>
                <a:solidFill>
                  <a:prstClr val="black"/>
                </a:solidFill>
                <a:latin typeface="Times New Roman" panose="02020603050405020304" pitchFamily="18" charset="0"/>
                <a:ea typeface="+mj-ea"/>
                <a:cs typeface="Times New Roman" panose="02020603050405020304" pitchFamily="18" charset="0"/>
              </a:rPr>
              <a:t>8 – Kaymakamlar,</a:t>
            </a:r>
            <a:endParaRPr lang="tr-TR" dirty="0"/>
          </a:p>
        </p:txBody>
      </p:sp>
      <p:pic>
        <p:nvPicPr>
          <p:cNvPr id="4" name="Resim 3">
            <a:extLst>
              <a:ext uri="{FF2B5EF4-FFF2-40B4-BE49-F238E27FC236}">
                <a16:creationId xmlns:a16="http://schemas.microsoft.com/office/drawing/2014/main" id="{6696EF71-D7C8-4205-AED6-D69BD41D012E}"/>
              </a:ext>
            </a:extLst>
          </p:cNvPr>
          <p:cNvPicPr>
            <a:picLocks noChangeAspect="1"/>
          </p:cNvPicPr>
          <p:nvPr/>
        </p:nvPicPr>
        <p:blipFill>
          <a:blip r:embed="rId2"/>
          <a:stretch>
            <a:fillRect/>
          </a:stretch>
        </p:blipFill>
        <p:spPr>
          <a:xfrm>
            <a:off x="0" y="-133165"/>
            <a:ext cx="9144000" cy="1176528"/>
          </a:xfrm>
          <a:prstGeom prst="rect">
            <a:avLst/>
          </a:prstGeom>
        </p:spPr>
      </p:pic>
    </p:spTree>
    <p:extLst>
      <p:ext uri="{BB962C8B-B14F-4D97-AF65-F5344CB8AC3E}">
        <p14:creationId xmlns:p14="http://schemas.microsoft.com/office/powerpoint/2010/main" val="861209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0"/>
            <a:ext cx="8763000" cy="990600"/>
          </a:xfrm>
        </p:spPr>
        <p:txBody>
          <a:bodyPr>
            <a:normAutofit/>
          </a:bodyPr>
          <a:lstStyle/>
          <a:p>
            <a:r>
              <a:rPr lang="tr-TR" sz="2400" b="1" i="1" u="sng" dirty="0">
                <a:solidFill>
                  <a:schemeClr val="bg1"/>
                </a:solidFill>
                <a:latin typeface="Times New Roman" panose="02020603050405020304" pitchFamily="18" charset="0"/>
                <a:cs typeface="Times New Roman" panose="02020603050405020304" pitchFamily="18" charset="0"/>
              </a:rPr>
              <a:t>2-Görev Tahsisli Konutların Tahsis Şekli</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8600" y="2362200"/>
            <a:ext cx="8458200" cy="3886200"/>
          </a:xfrm>
        </p:spPr>
        <p:txBody>
          <a:bodyPr>
            <a:normAutofit/>
          </a:bodyPr>
          <a:lstStyle/>
          <a:p>
            <a:pPr marL="0" indent="0" algn="just">
              <a:buNone/>
            </a:pPr>
            <a:r>
              <a:rPr lang="tr-TR" sz="2400" dirty="0" smtClean="0">
                <a:solidFill>
                  <a:schemeClr val="bg1"/>
                </a:solidFill>
                <a:latin typeface="Times New Roman" panose="02020603050405020304" pitchFamily="18" charset="0"/>
                <a:cs typeface="Times New Roman" panose="02020603050405020304" pitchFamily="18" charset="0"/>
              </a:rPr>
              <a:t>Yönetmeliğe ekli (2) sayılı cetvelde belirtilenlere, Personele </a:t>
            </a:r>
            <a:r>
              <a:rPr lang="tr-TR" sz="2400" dirty="0">
                <a:solidFill>
                  <a:schemeClr val="bg1"/>
                </a:solidFill>
                <a:latin typeface="Times New Roman" panose="02020603050405020304" pitchFamily="18" charset="0"/>
                <a:cs typeface="Times New Roman" panose="02020603050405020304" pitchFamily="18" charset="0"/>
              </a:rPr>
              <a:t>görevinin önemi ve özelliği ile yetki ve sorumlulukları gereği tahsis edilen konutlar</a:t>
            </a:r>
            <a:r>
              <a:rPr lang="tr-TR" sz="2400" dirty="0" smtClean="0">
                <a:solidFill>
                  <a:schemeClr val="bg1"/>
                </a:solidFill>
                <a:latin typeface="Times New Roman" panose="02020603050405020304" pitchFamily="18" charset="0"/>
                <a:cs typeface="Times New Roman" panose="02020603050405020304" pitchFamily="18" charset="0"/>
              </a:rPr>
              <a:t>.</a:t>
            </a:r>
          </a:p>
          <a:p>
            <a:pPr marL="0" indent="0" algn="just">
              <a:buNone/>
            </a:pPr>
            <a:r>
              <a:rPr lang="tr-TR" sz="2400" dirty="0">
                <a:solidFill>
                  <a:schemeClr val="bg1"/>
                </a:solidFill>
                <a:latin typeface="Times New Roman" panose="02020603050405020304" pitchFamily="18" charset="0"/>
                <a:cs typeface="Times New Roman" panose="02020603050405020304" pitchFamily="18" charset="0"/>
              </a:rPr>
              <a:t>Ancak (3) sayılı cetvelde gösterilen makam ve rütbe sahiplerine tahsiste ayrıca tahsis kararı alınmaz, atama kararı aynı zamanda tahsis kararını da kapsar</a:t>
            </a:r>
            <a:r>
              <a:rPr lang="tr-TR" sz="2400" dirty="0" smtClean="0">
                <a:solidFill>
                  <a:schemeClr val="bg1"/>
                </a:solidFill>
                <a:latin typeface="Times New Roman" panose="02020603050405020304" pitchFamily="18" charset="0"/>
                <a:cs typeface="Times New Roman" panose="02020603050405020304" pitchFamily="18" charset="0"/>
              </a:rPr>
              <a:t>.</a:t>
            </a:r>
          </a:p>
          <a:p>
            <a:pPr marL="0" indent="0" algn="just">
              <a:buNone/>
            </a:pPr>
            <a:r>
              <a:rPr lang="tr-TR" sz="2400" dirty="0" smtClean="0">
                <a:solidFill>
                  <a:schemeClr val="bg1"/>
                </a:solidFill>
                <a:latin typeface="Times New Roman" panose="02020603050405020304" pitchFamily="18" charset="0"/>
                <a:cs typeface="Times New Roman" panose="02020603050405020304" pitchFamily="18" charset="0"/>
              </a:rPr>
              <a:t>Kamu </a:t>
            </a:r>
            <a:r>
              <a:rPr lang="tr-TR" sz="2400" dirty="0">
                <a:solidFill>
                  <a:schemeClr val="bg1"/>
                </a:solidFill>
                <a:latin typeface="Times New Roman" panose="02020603050405020304" pitchFamily="18" charset="0"/>
                <a:cs typeface="Times New Roman" panose="02020603050405020304" pitchFamily="18" charset="0"/>
              </a:rPr>
              <a:t>kurum ve kuruluşlarında, ataması merkezden yapılan personele, merkezde kurulan yetkili konut dağıtım komisyonunca görev tahsisli konut tahsis edilebilir. </a:t>
            </a:r>
          </a:p>
          <a:p>
            <a:pPr marL="0" indent="0" algn="just">
              <a:buNone/>
            </a:pPr>
            <a:endParaRPr lang="tr-TR" sz="2400" dirty="0">
              <a:solidFill>
                <a:schemeClr val="bg1"/>
              </a:solidFill>
              <a:latin typeface="Times New Roman" panose="02020603050405020304" pitchFamily="18" charset="0"/>
              <a:cs typeface="Times New Roman" panose="02020603050405020304" pitchFamily="18" charset="0"/>
            </a:endParaRPr>
          </a:p>
        </p:txBody>
      </p:sp>
      <p:pic>
        <p:nvPicPr>
          <p:cNvPr id="4" name="Resim 3">
            <a:extLst>
              <a:ext uri="{FF2B5EF4-FFF2-40B4-BE49-F238E27FC236}">
                <a16:creationId xmlns:a16="http://schemas.microsoft.com/office/drawing/2014/main" id="{8951AC1A-83B7-48B3-968D-5C86848FBFF4}"/>
              </a:ext>
            </a:extLst>
          </p:cNvPr>
          <p:cNvPicPr>
            <a:picLocks noChangeAspect="1"/>
          </p:cNvPicPr>
          <p:nvPr/>
        </p:nvPicPr>
        <p:blipFill>
          <a:blip r:embed="rId2"/>
          <a:stretch>
            <a:fillRect/>
          </a:stretch>
        </p:blipFill>
        <p:spPr>
          <a:xfrm>
            <a:off x="0" y="0"/>
            <a:ext cx="9144000" cy="117652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9439"/>
    </mc:Choice>
    <mc:Fallback xmlns="">
      <p:transition spd="slow" advTm="943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553200"/>
          </a:xfrm>
        </p:spPr>
        <p:txBody>
          <a:bodyPr>
            <a:normAutofit fontScale="62500" lnSpcReduction="20000"/>
          </a:bodyPr>
          <a:lstStyle/>
          <a:p>
            <a:pPr marL="0" indent="0">
              <a:buNone/>
            </a:pPr>
            <a:endParaRPr lang="tr-TR" sz="4400" b="1" i="1" u="sng" dirty="0">
              <a:solidFill>
                <a:schemeClr val="bg1"/>
              </a:solidFill>
              <a:latin typeface="Times New Roman" panose="02020603050405020304" pitchFamily="18" charset="0"/>
              <a:cs typeface="Times New Roman" panose="02020603050405020304" pitchFamily="18" charset="0"/>
            </a:endParaRPr>
          </a:p>
          <a:p>
            <a:pPr marL="0" indent="0">
              <a:buNone/>
            </a:pPr>
            <a:endParaRPr lang="tr-TR" sz="4400" b="1" i="1" u="sng" dirty="0">
              <a:solidFill>
                <a:schemeClr val="bg1"/>
              </a:solidFill>
              <a:latin typeface="Times New Roman" panose="02020603050405020304" pitchFamily="18" charset="0"/>
              <a:cs typeface="Times New Roman" panose="02020603050405020304" pitchFamily="18" charset="0"/>
            </a:endParaRPr>
          </a:p>
          <a:p>
            <a:pPr marL="0" indent="0">
              <a:buNone/>
            </a:pPr>
            <a:endParaRPr lang="tr-TR" sz="4400" b="1" i="1" u="sng" dirty="0">
              <a:solidFill>
                <a:schemeClr val="bg1"/>
              </a:solidFill>
              <a:latin typeface="Times New Roman" panose="02020603050405020304" pitchFamily="18" charset="0"/>
              <a:cs typeface="Times New Roman" panose="02020603050405020304" pitchFamily="18" charset="0"/>
            </a:endParaRPr>
          </a:p>
          <a:p>
            <a:pPr marL="0" indent="0">
              <a:buNone/>
            </a:pPr>
            <a:r>
              <a:rPr lang="tr-TR" sz="3800" b="1" i="1" u="sng" dirty="0" smtClean="0">
                <a:solidFill>
                  <a:schemeClr val="bg1"/>
                </a:solidFill>
                <a:latin typeface="Times New Roman" panose="02020603050405020304" pitchFamily="18" charset="0"/>
                <a:cs typeface="Times New Roman" panose="02020603050405020304" pitchFamily="18" charset="0"/>
              </a:rPr>
              <a:t>Görev tahsisli Konutlar, Yönetmeliğe ekli (2) sayılı cetvel III. Grup</a:t>
            </a:r>
          </a:p>
          <a:p>
            <a:pPr marL="0" indent="0">
              <a:buNone/>
            </a:pPr>
            <a:r>
              <a:rPr lang="tr-TR" sz="2900" b="1" i="1" u="sng" dirty="0" smtClean="0">
                <a:solidFill>
                  <a:schemeClr val="bg1"/>
                </a:solidFill>
                <a:latin typeface="Times New Roman" panose="02020603050405020304" pitchFamily="18" charset="0"/>
                <a:cs typeface="Times New Roman" panose="02020603050405020304" pitchFamily="18" charset="0"/>
              </a:rPr>
              <a:t>Yüksek </a:t>
            </a:r>
            <a:r>
              <a:rPr lang="tr-TR" sz="2900" b="1" i="1" u="sng" dirty="0">
                <a:solidFill>
                  <a:schemeClr val="bg1"/>
                </a:solidFill>
                <a:latin typeface="Times New Roman" panose="02020603050405020304" pitchFamily="18" charset="0"/>
                <a:cs typeface="Times New Roman" panose="02020603050405020304" pitchFamily="18" charset="0"/>
              </a:rPr>
              <a:t>Öğretim Kurumları:</a:t>
            </a:r>
          </a:p>
          <a:p>
            <a:endParaRPr lang="tr-TR" dirty="0">
              <a:solidFill>
                <a:schemeClr val="bg1"/>
              </a:solidFill>
              <a:latin typeface="Arial" panose="020B0604020202020204" pitchFamily="34" charset="0"/>
              <a:cs typeface="Arial" panose="020B0604020202020204" pitchFamily="34" charset="0"/>
            </a:endParaRPr>
          </a:p>
          <a:p>
            <a:pPr marL="0" indent="0" algn="just">
              <a:buNone/>
            </a:pPr>
            <a:r>
              <a:rPr lang="tr-TR" sz="2500" dirty="0">
                <a:solidFill>
                  <a:schemeClr val="bg1"/>
                </a:solidFill>
                <a:latin typeface="Times New Roman" panose="02020603050405020304" pitchFamily="18" charset="0"/>
                <a:cs typeface="Times New Roman" panose="02020603050405020304" pitchFamily="18" charset="0"/>
              </a:rPr>
              <a:t>A – Genel:</a:t>
            </a:r>
          </a:p>
          <a:p>
            <a:pPr marL="0" indent="0" algn="just">
              <a:buNone/>
            </a:pPr>
            <a:r>
              <a:rPr lang="tr-TR" sz="2500" dirty="0">
                <a:solidFill>
                  <a:schemeClr val="bg1"/>
                </a:solidFill>
                <a:latin typeface="Times New Roman" panose="02020603050405020304" pitchFamily="18" charset="0"/>
                <a:cs typeface="Times New Roman" panose="02020603050405020304" pitchFamily="18" charset="0"/>
              </a:rPr>
              <a:t>Rektör, Rektör Yardımcısı, Dekan, Dekan Yardımcısı, Bölüm Başkanı, Ana Bilim Dalı Başkanı, Yüksek Okul Müdürü, Enstitü Müdürü, Yüksek Okul Müdür Yardımcısı, Enstitü Müdür Yardımcısı, Profesör, Doçent, Yardımcı Doçent, Öğretim Görevlisi, Genel Sekreter, Genel Sekreter Yardımcısı, Fakülte Sekreteri, Daire Başkanı, Hukuk Müşaviri, Hastane Baştabibi, Hastane Müdürü, Şube Müdürü, Hastane Müdür Yardımcısı,</a:t>
            </a:r>
          </a:p>
          <a:p>
            <a:pPr marL="0" indent="0" algn="just">
              <a:buNone/>
            </a:pPr>
            <a:r>
              <a:rPr lang="tr-TR" sz="2500" dirty="0" smtClean="0">
                <a:solidFill>
                  <a:schemeClr val="bg1"/>
                </a:solidFill>
                <a:latin typeface="Times New Roman" panose="02020603050405020304" pitchFamily="18" charset="0"/>
                <a:cs typeface="Times New Roman" panose="02020603050405020304" pitchFamily="18" charset="0"/>
              </a:rPr>
              <a:t>B </a:t>
            </a:r>
            <a:r>
              <a:rPr lang="tr-TR" sz="2500" dirty="0">
                <a:solidFill>
                  <a:schemeClr val="bg1"/>
                </a:solidFill>
                <a:latin typeface="Times New Roman" panose="02020603050405020304" pitchFamily="18" charset="0"/>
                <a:cs typeface="Times New Roman" panose="02020603050405020304" pitchFamily="18" charset="0"/>
              </a:rPr>
              <a:t>– Yüksek Öğretim Kurulu:</a:t>
            </a:r>
          </a:p>
          <a:p>
            <a:pPr marL="0" indent="0" algn="just">
              <a:buNone/>
            </a:pPr>
            <a:r>
              <a:rPr lang="tr-TR" sz="2500" dirty="0">
                <a:solidFill>
                  <a:schemeClr val="bg1"/>
                </a:solidFill>
                <a:latin typeface="Times New Roman" panose="02020603050405020304" pitchFamily="18" charset="0"/>
                <a:cs typeface="Times New Roman" panose="02020603050405020304" pitchFamily="18" charset="0"/>
              </a:rPr>
              <a:t>Başkan Vekili, Raportör Üye, Üye, Genel Sekreter, Genel Sekreter Yardımcısı, Daire Başkanı, Hukuk Müşaviri,</a:t>
            </a:r>
          </a:p>
          <a:p>
            <a:pPr marL="0" indent="0" algn="just">
              <a:buNone/>
            </a:pPr>
            <a:r>
              <a:rPr lang="tr-TR" sz="2500" dirty="0" smtClean="0">
                <a:solidFill>
                  <a:schemeClr val="bg1"/>
                </a:solidFill>
                <a:latin typeface="Times New Roman" panose="02020603050405020304" pitchFamily="18" charset="0"/>
                <a:cs typeface="Times New Roman" panose="02020603050405020304" pitchFamily="18" charset="0"/>
              </a:rPr>
              <a:t>C </a:t>
            </a:r>
            <a:r>
              <a:rPr lang="tr-TR" sz="2500" dirty="0">
                <a:solidFill>
                  <a:schemeClr val="bg1"/>
                </a:solidFill>
                <a:latin typeface="Times New Roman" panose="02020603050405020304" pitchFamily="18" charset="0"/>
                <a:cs typeface="Times New Roman" panose="02020603050405020304" pitchFamily="18" charset="0"/>
              </a:rPr>
              <a:t>– Üniversiteler Arası Kurul:</a:t>
            </a:r>
          </a:p>
          <a:p>
            <a:pPr marL="0" indent="0" algn="just">
              <a:buNone/>
            </a:pPr>
            <a:r>
              <a:rPr lang="tr-TR" sz="2500" dirty="0" smtClean="0">
                <a:solidFill>
                  <a:schemeClr val="bg1"/>
                </a:solidFill>
                <a:latin typeface="Times New Roman" panose="02020603050405020304" pitchFamily="18" charset="0"/>
                <a:cs typeface="Times New Roman" panose="02020603050405020304" pitchFamily="18" charset="0"/>
              </a:rPr>
              <a:t>Genel </a:t>
            </a:r>
            <a:r>
              <a:rPr lang="tr-TR" sz="2500" dirty="0">
                <a:solidFill>
                  <a:schemeClr val="bg1"/>
                </a:solidFill>
                <a:latin typeface="Times New Roman" panose="02020603050405020304" pitchFamily="18" charset="0"/>
                <a:cs typeface="Times New Roman" panose="02020603050405020304" pitchFamily="18" charset="0"/>
              </a:rPr>
              <a:t>Sekreter, Genel Sekreter Yardımcısı,</a:t>
            </a:r>
          </a:p>
          <a:p>
            <a:pPr marL="0" indent="0" algn="just">
              <a:buNone/>
            </a:pPr>
            <a:r>
              <a:rPr lang="tr-TR" sz="2500" dirty="0" smtClean="0">
                <a:solidFill>
                  <a:schemeClr val="bg1"/>
                </a:solidFill>
                <a:latin typeface="Times New Roman" panose="02020603050405020304" pitchFamily="18" charset="0"/>
                <a:cs typeface="Times New Roman" panose="02020603050405020304" pitchFamily="18" charset="0"/>
              </a:rPr>
              <a:t>D </a:t>
            </a:r>
            <a:r>
              <a:rPr lang="tr-TR" sz="2500" dirty="0">
                <a:solidFill>
                  <a:schemeClr val="bg1"/>
                </a:solidFill>
                <a:latin typeface="Times New Roman" panose="02020603050405020304" pitchFamily="18" charset="0"/>
                <a:cs typeface="Times New Roman" panose="02020603050405020304" pitchFamily="18" charset="0"/>
              </a:rPr>
              <a:t>– Öğrenci Seçme ve Yerleştirme Merkezi:</a:t>
            </a:r>
          </a:p>
          <a:p>
            <a:pPr marL="0" indent="0" algn="just">
              <a:buNone/>
            </a:pPr>
            <a:r>
              <a:rPr lang="tr-TR" sz="2500" dirty="0" smtClean="0">
                <a:solidFill>
                  <a:schemeClr val="bg1"/>
                </a:solidFill>
                <a:latin typeface="Times New Roman" panose="02020603050405020304" pitchFamily="18" charset="0"/>
                <a:cs typeface="Times New Roman" panose="02020603050405020304" pitchFamily="18" charset="0"/>
              </a:rPr>
              <a:t>Genel </a:t>
            </a:r>
            <a:r>
              <a:rPr lang="tr-TR" sz="2500" dirty="0">
                <a:solidFill>
                  <a:schemeClr val="bg1"/>
                </a:solidFill>
                <a:latin typeface="Times New Roman" panose="02020603050405020304" pitchFamily="18" charset="0"/>
                <a:cs typeface="Times New Roman" panose="02020603050405020304" pitchFamily="18" charset="0"/>
              </a:rPr>
              <a:t>Sekreter, Müdür.</a:t>
            </a:r>
          </a:p>
          <a:p>
            <a:endParaRPr lang="tr-TR" dirty="0">
              <a:solidFill>
                <a:schemeClr val="bg1"/>
              </a:solidFill>
              <a:latin typeface="Arial" panose="020B0604020202020204" pitchFamily="34" charset="0"/>
              <a:cs typeface="Arial" panose="020B0604020202020204" pitchFamily="34" charset="0"/>
            </a:endParaRPr>
          </a:p>
          <a:p>
            <a:endParaRPr lang="tr-TR" dirty="0"/>
          </a:p>
        </p:txBody>
      </p:sp>
      <p:pic>
        <p:nvPicPr>
          <p:cNvPr id="2" name="Resim 1">
            <a:extLst>
              <a:ext uri="{FF2B5EF4-FFF2-40B4-BE49-F238E27FC236}">
                <a16:creationId xmlns:a16="http://schemas.microsoft.com/office/drawing/2014/main" id="{4C46090C-E4A6-4640-8E01-5C500437E7A9}"/>
              </a:ext>
            </a:extLst>
          </p:cNvPr>
          <p:cNvPicPr>
            <a:picLocks noChangeAspect="1"/>
          </p:cNvPicPr>
          <p:nvPr/>
        </p:nvPicPr>
        <p:blipFill>
          <a:blip r:embed="rId2"/>
          <a:stretch>
            <a:fillRect/>
          </a:stretch>
        </p:blipFill>
        <p:spPr>
          <a:xfrm>
            <a:off x="11097" y="-740"/>
            <a:ext cx="9144000" cy="117652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13295"/>
    </mc:Choice>
    <mc:Fallback xmlns="">
      <p:transition spd="slow" advTm="13295"/>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3999"/>
            <a:ext cx="8229600" cy="685801"/>
          </a:xfrm>
        </p:spPr>
        <p:txBody>
          <a:bodyPr>
            <a:normAutofit/>
          </a:bodyPr>
          <a:lstStyle/>
          <a:p>
            <a:r>
              <a:rPr lang="tr-TR" sz="2700" b="1" i="1" u="sng" dirty="0">
                <a:solidFill>
                  <a:schemeClr val="bg1"/>
                </a:solidFill>
                <a:latin typeface="Times New Roman" panose="02020603050405020304" pitchFamily="18" charset="0"/>
                <a:cs typeface="Times New Roman" panose="02020603050405020304" pitchFamily="18" charset="0"/>
              </a:rPr>
              <a:t>3-Sıra Tahsisli Konutların Tahsis </a:t>
            </a:r>
            <a:r>
              <a:rPr lang="tr-TR" sz="2700" b="1" i="1" u="sng" dirty="0" smtClean="0">
                <a:solidFill>
                  <a:schemeClr val="bg1"/>
                </a:solidFill>
                <a:latin typeface="Times New Roman" panose="02020603050405020304" pitchFamily="18" charset="0"/>
                <a:cs typeface="Times New Roman" panose="02020603050405020304" pitchFamily="18" charset="0"/>
              </a:rPr>
              <a:t>Şekli</a:t>
            </a:r>
            <a:endParaRPr lang="tr-TR"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81000" y="2566098"/>
            <a:ext cx="8229600" cy="4063302"/>
          </a:xfrm>
        </p:spPr>
        <p:txBody>
          <a:bodyPr>
            <a:normAutofit/>
          </a:bodyPr>
          <a:lstStyle/>
          <a:p>
            <a:pPr marL="0" indent="0" algn="just">
              <a:buNone/>
            </a:pPr>
            <a:r>
              <a:rPr lang="tr-TR" sz="2400" dirty="0" smtClean="0">
                <a:solidFill>
                  <a:schemeClr val="bg1"/>
                </a:solidFill>
                <a:latin typeface="Times New Roman" panose="02020603050405020304" pitchFamily="18" charset="0"/>
                <a:cs typeface="Times New Roman" panose="02020603050405020304" pitchFamily="18" charset="0"/>
              </a:rPr>
              <a:t>Yönetmeliğe ekli (4) sayılı cetvelde belirtilen </a:t>
            </a:r>
            <a:r>
              <a:rPr lang="tr-TR" sz="2400" dirty="0">
                <a:solidFill>
                  <a:schemeClr val="bg1"/>
                </a:solidFill>
                <a:latin typeface="Times New Roman" panose="02020603050405020304" pitchFamily="18" charset="0"/>
                <a:cs typeface="Times New Roman" panose="02020603050405020304" pitchFamily="18" charset="0"/>
              </a:rPr>
              <a:t>puanlama cetveli esas alınarak konut dağıtım komisyonunca hak sahiplerine tahsis edilir. Hak sahiplerinin puanlarının eşit olması halinde, hizmet süresi fazla olana, hizmet süresi de eşit ise, yetkili ev dağıtım komisyonunca ad çekme yoluyla, konut tahsis edilir</a:t>
            </a:r>
            <a:r>
              <a:rPr lang="tr-TR" sz="2400" dirty="0" smtClean="0">
                <a:solidFill>
                  <a:schemeClr val="bg1"/>
                </a:solidFill>
                <a:latin typeface="Times New Roman" panose="02020603050405020304" pitchFamily="18" charset="0"/>
                <a:cs typeface="Times New Roman" panose="02020603050405020304" pitchFamily="18" charset="0"/>
              </a:rPr>
              <a:t>.</a:t>
            </a:r>
          </a:p>
          <a:p>
            <a:pPr marL="0" indent="0" algn="just">
              <a:buNone/>
            </a:pPr>
            <a:r>
              <a:rPr lang="tr-TR" sz="2400" dirty="0">
                <a:solidFill>
                  <a:schemeClr val="bg1"/>
                </a:solidFill>
                <a:latin typeface="Times New Roman" panose="02020603050405020304" pitchFamily="18" charset="0"/>
                <a:cs typeface="Times New Roman" panose="02020603050405020304" pitchFamily="18" charset="0"/>
              </a:rPr>
              <a:t>Konutların herhangi bir nedenle boşalması halinde fiilen boşaltıldığı tarihten itibaren en geç (30) gün içinde Yönetmelik hükümlerine göre hak sahiplerine tahsis edilmesi gerekir.</a:t>
            </a:r>
          </a:p>
          <a:p>
            <a:pPr marL="0" indent="0" algn="just">
              <a:buNone/>
            </a:pPr>
            <a:r>
              <a:rPr lang="tr-TR" sz="2400" dirty="0" smtClean="0">
                <a:solidFill>
                  <a:schemeClr val="bg1"/>
                </a:solidFill>
                <a:latin typeface="Times New Roman" panose="02020603050405020304" pitchFamily="18" charset="0"/>
                <a:cs typeface="Times New Roman" panose="02020603050405020304" pitchFamily="18" charset="0"/>
              </a:rPr>
              <a:t>Sıra tahsisli konutların hak sahiplerine tahsisi, merkezde kurulan yetkili konut dağıtım komisyonunca yapılır.</a:t>
            </a:r>
            <a:endParaRPr lang="tr-TR" sz="2400" dirty="0">
              <a:solidFill>
                <a:schemeClr val="bg1"/>
              </a:solidFill>
              <a:latin typeface="Times New Roman" panose="02020603050405020304" pitchFamily="18" charset="0"/>
              <a:cs typeface="Times New Roman" panose="02020603050405020304" pitchFamily="18" charset="0"/>
            </a:endParaRPr>
          </a:p>
        </p:txBody>
      </p:sp>
      <p:pic>
        <p:nvPicPr>
          <p:cNvPr id="4" name="Resim 3">
            <a:extLst>
              <a:ext uri="{FF2B5EF4-FFF2-40B4-BE49-F238E27FC236}">
                <a16:creationId xmlns:a16="http://schemas.microsoft.com/office/drawing/2014/main" id="{E950EC99-647D-4B9D-8F3B-53B1F217EEFE}"/>
              </a:ext>
            </a:extLst>
          </p:cNvPr>
          <p:cNvPicPr>
            <a:picLocks noChangeAspect="1"/>
          </p:cNvPicPr>
          <p:nvPr/>
        </p:nvPicPr>
        <p:blipFill>
          <a:blip r:embed="rId2"/>
          <a:stretch>
            <a:fillRect/>
          </a:stretch>
        </p:blipFill>
        <p:spPr>
          <a:xfrm>
            <a:off x="0" y="-8827"/>
            <a:ext cx="9144000" cy="117652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14656"/>
    </mc:Choice>
    <mc:Fallback xmlns="">
      <p:transition spd="slow" advTm="14656"/>
    </mc:Fallback>
  </mc:AlternateContent>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670</TotalTime>
  <Words>2491</Words>
  <Application>Microsoft Office PowerPoint</Application>
  <PresentationFormat>Ekran Gösterisi (4:3)</PresentationFormat>
  <Paragraphs>166</Paragraphs>
  <Slides>25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25</vt:i4>
      </vt:variant>
    </vt:vector>
  </HeadingPairs>
  <TitlesOfParts>
    <vt:vector size="31" baseType="lpstr">
      <vt:lpstr>Arial</vt:lpstr>
      <vt:lpstr>Calibri</vt:lpstr>
      <vt:lpstr>Century Gothic</vt:lpstr>
      <vt:lpstr>Times New Roman</vt:lpstr>
      <vt:lpstr>Wingdings 3</vt:lpstr>
      <vt:lpstr>Dilim</vt:lpstr>
      <vt:lpstr>  2946 SAYILI KAMU KONUTLARI YÖNETMELİĞİ   </vt:lpstr>
      <vt:lpstr>    KAMU KONUTLARI YÖNETMELİĞİ </vt:lpstr>
      <vt:lpstr>PowerPoint Sunusu</vt:lpstr>
      <vt:lpstr>Kamu Konutlarının Türleri</vt:lpstr>
      <vt:lpstr>1- Özel tahsisli konutlar</vt:lpstr>
      <vt:lpstr> </vt:lpstr>
      <vt:lpstr>2-Görev Tahsisli Konutların Tahsis Şekli </vt:lpstr>
      <vt:lpstr>PowerPoint Sunusu</vt:lpstr>
      <vt:lpstr>3-Sıra Tahsisli Konutların Tahsis Şekli</vt:lpstr>
      <vt:lpstr>PowerPoint Sunusu</vt:lpstr>
      <vt:lpstr>4-Hizmet Tahsisli Konutların Tahsis Şekli </vt:lpstr>
      <vt:lpstr>Kamu konutlarından yararlanamayacaklar</vt:lpstr>
      <vt:lpstr>Mal Bildiriminde Bulunulması Hakkında Yönetmelik uyarınca verilen mal bildirimleriyle karşılaştırılması için mal bildirimlerinin verileceği mercilere gönderir. Karşılaştırma işlemi sonuçlandıktan sonra, konut tahsis işlerini yürütmekle görevlendirilen birimde, beyannamedeki bilgileri göre ek (4) sayılı cetveldeki puanlar dikkate alınır ve her yıl Ocak ayı içinde gerekli değerlendirme bilgi-sayar ortamında yapılarak toplam puana göre sıra cetveli düzenlenir.  Sonuç bir yazı ile ilgili personele veya bu personele duyurulmak üzere görev yaptığı birime bildirilir. Beyanname, sıra cetveli ve diğer belgeler saklanır. Göreve yeniden veya ilk defa atananların konut tahsis talepleri, ataması Ocak ayı içinde yapılmış ise o yıl, aksi halde boş konut yok ise müteakip yılda değerlendirilir ve puanlaması yapılır. Beyannameyi kasten noksan veya yanlış doldurduğu anlaşılanlar hakkında kanuni kovuşturma yapılır ve bunlara konut tahsis edilemez.</vt:lpstr>
      <vt:lpstr> </vt:lpstr>
      <vt:lpstr>    Konutların Teslimi ve Konutlara Giriş </vt:lpstr>
      <vt:lpstr>Konut Tahsis Komisyonlarının Kurulması</vt:lpstr>
      <vt:lpstr>Konutlarda Oturma Süreleri</vt:lpstr>
      <vt:lpstr>Konutların İşletme, Bakım ve Onarım Giderlerinin Karşılanması</vt:lpstr>
      <vt:lpstr>PowerPoint Sunusu</vt:lpstr>
      <vt:lpstr>PowerPoint Sunusu</vt:lpstr>
      <vt:lpstr>PowerPoint Sunusu</vt:lpstr>
      <vt:lpstr>PowerPoint Sunusu</vt:lpstr>
      <vt:lpstr>Yasal süreler sonunda boşaltılamaz ise tahsise yetkili makam tarafından ilgili mülki veya askeri makamlara başvurulur. Bu başvuru üzerine konut, başka bir bildirime gerek kalmaksızın, kolluk kuvveti kullanılarak, bir hafta içinde zorla boşalttırılır. Zorla boşalttırmaya karşı, idareye ve yargı mercilerine yapılacak başvuru, boşalttırma işleminin icra ve infazını durdurmaz. Konutun tahsisine yetkili makam tarafından kendilerine tahsis yapılmadan konutları işgal edenler veya tahsis yapıldıktan sonra gerçeğe aykırı beyanda bulunduğu anlaşılanlar, konut blok veya gruplarındaki diğer konut sakinlerinin huzur ve sükûnunu bozucu, genel ahlak değerlerini zedeleyici tutum ve davranışlarda bulunanlar ile yönetici veya idare tarafından alınan kararlara uymayanlar ve kendisine yapılan yazılı uyarılara rağmen bu davranışlarında ısrar ettiği tespit edilenler hakkında da yukarıdaki fıkra hükmü uygulanır. </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KONUTLARI YÖNETMELİĞİ</dc:title>
  <dc:creator>Eser Bilgisayar</dc:creator>
  <cp:lastModifiedBy>erdoğan</cp:lastModifiedBy>
  <cp:revision>77</cp:revision>
  <dcterms:created xsi:type="dcterms:W3CDTF">2006-08-16T00:00:00Z</dcterms:created>
  <dcterms:modified xsi:type="dcterms:W3CDTF">2024-09-18T05:14:04Z</dcterms:modified>
</cp:coreProperties>
</file>